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0" r:id="rId2"/>
    <p:sldId id="283" r:id="rId3"/>
    <p:sldId id="261" r:id="rId4"/>
    <p:sldId id="284" r:id="rId5"/>
    <p:sldId id="260" r:id="rId6"/>
    <p:sldId id="273" r:id="rId7"/>
    <p:sldId id="291" r:id="rId8"/>
    <p:sldId id="292" r:id="rId9"/>
    <p:sldId id="289" r:id="rId10"/>
    <p:sldId id="293" r:id="rId11"/>
    <p:sldId id="286" r:id="rId12"/>
    <p:sldId id="285" r:id="rId13"/>
    <p:sldId id="258" r:id="rId14"/>
    <p:sldId id="266" r:id="rId15"/>
    <p:sldId id="256" r:id="rId16"/>
    <p:sldId id="259" r:id="rId17"/>
    <p:sldId id="281" r:id="rId18"/>
    <p:sldId id="287" r:id="rId19"/>
    <p:sldId id="288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CF96952F-6D2C-4E61-B7C1-8E065319686A}">
          <p14:sldIdLst>
            <p14:sldId id="280"/>
            <p14:sldId id="283"/>
            <p14:sldId id="261"/>
            <p14:sldId id="284"/>
            <p14:sldId id="260"/>
            <p14:sldId id="273"/>
            <p14:sldId id="291"/>
            <p14:sldId id="292"/>
            <p14:sldId id="289"/>
            <p14:sldId id="293"/>
            <p14:sldId id="286"/>
            <p14:sldId id="285"/>
            <p14:sldId id="258"/>
            <p14:sldId id="266"/>
            <p14:sldId id="256"/>
          </p14:sldIdLst>
        </p14:section>
        <p14:section name="Untitled Section" id="{E7A749D6-028F-44D8-9E61-4610DCD51160}">
          <p14:sldIdLst>
            <p14:sldId id="259"/>
            <p14:sldId id="281"/>
            <p14:sldId id="287"/>
            <p14:sldId id="288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5245"/>
    <a:srgbClr val="273445"/>
    <a:srgbClr val="695E78"/>
    <a:srgbClr val="FFA956"/>
    <a:srgbClr val="EF6E9A"/>
    <a:srgbClr val="3BBEBE"/>
    <a:srgbClr val="A761D3"/>
    <a:srgbClr val="D45CA6"/>
    <a:srgbClr val="9C5D71"/>
    <a:srgbClr val="D871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7DDD05-FE8D-4DC4-9420-FCCA2238404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A58B07A-568C-485A-851D-8DE857263C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0B7CC2-2F0C-4BA4-84D8-2E52480B32E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D2A1BB4-14FB-429D-8F8B-A8D76D97CB45}" type="datetimeFigureOut">
              <a:rPr lang="en-US" smtClean="0"/>
              <a:t>5/31/2021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D782DE-5305-4920-BB08-F7F6340B3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3443A0-9A9E-45F6-8F11-EE3A3ED772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DC0A37-4417-4D92-ACF4-CB362CCBE5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293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E56D34-3751-478D-AD43-F626C7C850A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D2A1BB4-14FB-429D-8F8B-A8D76D97CB45}" type="datetimeFigureOut">
              <a:rPr lang="en-US" smtClean="0"/>
              <a:t>5/31/2021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888D66-B4F9-4BE8-A98F-F5BF144F9E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F2AD78-3379-49DC-ACCA-94EAC51C3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DC0A37-4417-4D92-ACF4-CB362CCBE5D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491A51F-B132-4C21-AC1E-CCBEBB337C4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746500" y="1473200"/>
            <a:ext cx="742950" cy="742950"/>
          </a:xfrm>
          <a:prstGeom prst="ellipse">
            <a:avLst/>
          </a:prstGeom>
        </p:spPr>
        <p:txBody>
          <a:bodyPr/>
          <a:lstStyle>
            <a:lvl1pPr marL="0" indent="0" algn="ctr">
              <a:buNone/>
              <a:defRPr sz="800"/>
            </a:lvl1pPr>
          </a:lstStyle>
          <a:p>
            <a:endParaRPr lang="en-US" dirty="0"/>
          </a:p>
        </p:txBody>
      </p:sp>
      <p:sp>
        <p:nvSpPr>
          <p:cNvPr id="10" name="Picture Placeholder 8">
            <a:extLst>
              <a:ext uri="{FF2B5EF4-FFF2-40B4-BE49-F238E27FC236}">
                <a16:creationId xmlns:a16="http://schemas.microsoft.com/office/drawing/2014/main" id="{9A7D6FC4-B0C0-432B-9398-F07BEAA9314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537970" y="3219450"/>
            <a:ext cx="862330" cy="862330"/>
          </a:xfrm>
          <a:prstGeom prst="ellipse">
            <a:avLst/>
          </a:prstGeom>
        </p:spPr>
        <p:txBody>
          <a:bodyPr/>
          <a:lstStyle>
            <a:lvl1pPr marL="0" indent="0" algn="ctr">
              <a:buNone/>
              <a:defRPr sz="800"/>
            </a:lvl1pPr>
          </a:lstStyle>
          <a:p>
            <a:endParaRPr lang="en-US" dirty="0"/>
          </a:p>
        </p:txBody>
      </p:sp>
      <p:sp>
        <p:nvSpPr>
          <p:cNvPr id="11" name="Picture Placeholder 8">
            <a:extLst>
              <a:ext uri="{FF2B5EF4-FFF2-40B4-BE49-F238E27FC236}">
                <a16:creationId xmlns:a16="http://schemas.microsoft.com/office/drawing/2014/main" id="{46667767-FC00-4214-95C0-3081FDD069C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884170" y="4490720"/>
            <a:ext cx="862330" cy="862330"/>
          </a:xfrm>
          <a:prstGeom prst="ellipse">
            <a:avLst/>
          </a:prstGeom>
        </p:spPr>
        <p:txBody>
          <a:bodyPr/>
          <a:lstStyle>
            <a:lvl1pPr marL="0" indent="0" algn="ctr">
              <a:buNone/>
              <a:defRPr sz="800"/>
            </a:lvl1pPr>
          </a:lstStyle>
          <a:p>
            <a:endParaRPr lang="en-US" dirty="0"/>
          </a:p>
        </p:txBody>
      </p:sp>
      <p:sp>
        <p:nvSpPr>
          <p:cNvPr id="12" name="Picture Placeholder 8">
            <a:extLst>
              <a:ext uri="{FF2B5EF4-FFF2-40B4-BE49-F238E27FC236}">
                <a16:creationId xmlns:a16="http://schemas.microsoft.com/office/drawing/2014/main" id="{31D8CBD7-848D-40AC-86DE-47586604E216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596890" y="3091815"/>
            <a:ext cx="674370" cy="674370"/>
          </a:xfrm>
          <a:prstGeom prst="ellipse">
            <a:avLst/>
          </a:prstGeom>
        </p:spPr>
        <p:txBody>
          <a:bodyPr/>
          <a:lstStyle>
            <a:lvl1pPr marL="0" indent="0" algn="ctr">
              <a:buNone/>
              <a:defRPr sz="800"/>
            </a:lvl1pPr>
          </a:lstStyle>
          <a:p>
            <a:endParaRPr lang="en-US" dirty="0"/>
          </a:p>
        </p:txBody>
      </p:sp>
      <p:sp>
        <p:nvSpPr>
          <p:cNvPr id="13" name="Picture Placeholder 8">
            <a:extLst>
              <a:ext uri="{FF2B5EF4-FFF2-40B4-BE49-F238E27FC236}">
                <a16:creationId xmlns:a16="http://schemas.microsoft.com/office/drawing/2014/main" id="{67048260-A896-4FB6-9885-4F013EA9E30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872990" y="2623185"/>
            <a:ext cx="308610" cy="308610"/>
          </a:xfrm>
          <a:prstGeom prst="ellipse">
            <a:avLst/>
          </a:prstGeom>
        </p:spPr>
        <p:txBody>
          <a:bodyPr/>
          <a:lstStyle>
            <a:lvl1pPr marL="0" indent="0" algn="ctr">
              <a:buNone/>
              <a:defRPr sz="100"/>
            </a:lvl1pPr>
          </a:lstStyle>
          <a:p>
            <a:endParaRPr lang="en-US" dirty="0"/>
          </a:p>
        </p:txBody>
      </p:sp>
      <p:sp>
        <p:nvSpPr>
          <p:cNvPr id="14" name="Picture Placeholder 8">
            <a:extLst>
              <a:ext uri="{FF2B5EF4-FFF2-40B4-BE49-F238E27FC236}">
                <a16:creationId xmlns:a16="http://schemas.microsoft.com/office/drawing/2014/main" id="{24EEF716-610D-4C42-8AA8-9BA0F45404E3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2752725" y="2359660"/>
            <a:ext cx="308610" cy="308610"/>
          </a:xfrm>
          <a:prstGeom prst="ellipse">
            <a:avLst/>
          </a:prstGeom>
        </p:spPr>
        <p:txBody>
          <a:bodyPr/>
          <a:lstStyle>
            <a:lvl1pPr marL="0" indent="0" algn="ctr">
              <a:buNone/>
              <a:defRPr sz="100"/>
            </a:lvl1pPr>
          </a:lstStyle>
          <a:p>
            <a:endParaRPr lang="en-US" dirty="0"/>
          </a:p>
        </p:txBody>
      </p:sp>
      <p:sp>
        <p:nvSpPr>
          <p:cNvPr id="15" name="Picture Placeholder 8">
            <a:extLst>
              <a:ext uri="{FF2B5EF4-FFF2-40B4-BE49-F238E27FC236}">
                <a16:creationId xmlns:a16="http://schemas.microsoft.com/office/drawing/2014/main" id="{46DD7D0E-56CB-410F-AD15-4FF51FEF0B1D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4601210" y="3877945"/>
            <a:ext cx="466090" cy="466090"/>
          </a:xfrm>
          <a:prstGeom prst="ellipse">
            <a:avLst/>
          </a:prstGeom>
        </p:spPr>
        <p:txBody>
          <a:bodyPr/>
          <a:lstStyle>
            <a:lvl1pPr marL="0" indent="0" algn="ctr">
              <a:buNone/>
              <a:defRPr sz="100"/>
            </a:lvl1pPr>
          </a:lstStyle>
          <a:p>
            <a:endParaRPr lang="en-US" dirty="0"/>
          </a:p>
        </p:txBody>
      </p:sp>
      <p:sp>
        <p:nvSpPr>
          <p:cNvPr id="16" name="Picture Placeholder 8">
            <a:extLst>
              <a:ext uri="{FF2B5EF4-FFF2-40B4-BE49-F238E27FC236}">
                <a16:creationId xmlns:a16="http://schemas.microsoft.com/office/drawing/2014/main" id="{0EDD61E1-0948-49D1-991F-0D7E40BBA5C1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3073400" y="2614295"/>
            <a:ext cx="1263650" cy="1263650"/>
          </a:xfrm>
          <a:prstGeom prst="ellipse">
            <a:avLst/>
          </a:prstGeom>
        </p:spPr>
        <p:txBody>
          <a:bodyPr/>
          <a:lstStyle>
            <a:lvl1pPr marL="0" indent="0" algn="ctr">
              <a:buNone/>
              <a:defRPr sz="800"/>
            </a:lvl1pPr>
          </a:lstStyle>
          <a:p>
            <a:endParaRPr lang="en-US" dirty="0"/>
          </a:p>
        </p:txBody>
      </p:sp>
      <p:sp>
        <p:nvSpPr>
          <p:cNvPr id="17" name="Picture Placeholder 8">
            <a:extLst>
              <a:ext uri="{FF2B5EF4-FFF2-40B4-BE49-F238E27FC236}">
                <a16:creationId xmlns:a16="http://schemas.microsoft.com/office/drawing/2014/main" id="{7675621D-699E-4270-A814-3A37CFAC306D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1690370" y="2158365"/>
            <a:ext cx="420370" cy="420370"/>
          </a:xfrm>
          <a:prstGeom prst="ellipse">
            <a:avLst/>
          </a:prstGeom>
        </p:spPr>
        <p:txBody>
          <a:bodyPr/>
          <a:lstStyle>
            <a:lvl1pPr marL="0" indent="0" algn="ctr">
              <a:buNone/>
              <a:defRPr sz="1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1504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8C92AE-8981-45B2-A82B-CA436A0EC8F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D2A1BB4-14FB-429D-8F8B-A8D76D97CB45}" type="datetimeFigureOut">
              <a:rPr lang="en-US" smtClean="0"/>
              <a:t>5/31/2021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69A7F8-CA5C-47C9-B9E2-EF5BE966D6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EA8A6B-BAE0-461A-A898-0652F34A15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DC0A37-4417-4D92-ACF4-CB362CCBE5D2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A0EAFB50-F9FE-425D-B5A4-CAD975C9A2C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459365" y="703830"/>
            <a:ext cx="5035723" cy="5447169"/>
          </a:xfrm>
          <a:custGeom>
            <a:avLst/>
            <a:gdLst>
              <a:gd name="connsiteX0" fmla="*/ 1022196 w 5035723"/>
              <a:gd name="connsiteY0" fmla="*/ 0 h 5447169"/>
              <a:gd name="connsiteX1" fmla="*/ 5035723 w 5035723"/>
              <a:gd name="connsiteY1" fmla="*/ 0 h 5447169"/>
              <a:gd name="connsiteX2" fmla="*/ 5035723 w 5035723"/>
              <a:gd name="connsiteY2" fmla="*/ 5447169 h 5447169"/>
              <a:gd name="connsiteX3" fmla="*/ 1025082 w 5035723"/>
              <a:gd name="connsiteY3" fmla="*/ 5447169 h 5447169"/>
              <a:gd name="connsiteX4" fmla="*/ 947777 w 5035723"/>
              <a:gd name="connsiteY4" fmla="*/ 5362113 h 5447169"/>
              <a:gd name="connsiteX5" fmla="*/ 0 w 5035723"/>
              <a:gd name="connsiteY5" fmla="*/ 2721997 h 5447169"/>
              <a:gd name="connsiteX6" fmla="*/ 947777 w 5035723"/>
              <a:gd name="connsiteY6" fmla="*/ 81882 h 54471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035723" h="5447169">
                <a:moveTo>
                  <a:pt x="1022196" y="0"/>
                </a:moveTo>
                <a:lnTo>
                  <a:pt x="5035723" y="0"/>
                </a:lnTo>
                <a:lnTo>
                  <a:pt x="5035723" y="5447169"/>
                </a:lnTo>
                <a:lnTo>
                  <a:pt x="1025082" y="5447169"/>
                </a:lnTo>
                <a:lnTo>
                  <a:pt x="947777" y="5362113"/>
                </a:lnTo>
                <a:cubicBezTo>
                  <a:pt x="355681" y="4644658"/>
                  <a:pt x="0" y="3724865"/>
                  <a:pt x="0" y="2721997"/>
                </a:cubicBezTo>
                <a:cubicBezTo>
                  <a:pt x="0" y="1719130"/>
                  <a:pt x="355681" y="799336"/>
                  <a:pt x="947777" y="81882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88101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1FA8A0E-199E-4F93-80AE-96540EF3692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297068" y="704849"/>
            <a:ext cx="3186113" cy="544591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45176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9FB4F0-E528-428D-9D87-007D7520B1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D2A1BB4-14FB-429D-8F8B-A8D76D97CB45}" type="datetimeFigureOut">
              <a:rPr lang="en-US" smtClean="0"/>
              <a:t>5/31/2021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F69FCD-1112-4D38-B7C2-7F9753E01B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D59A6B-6F61-49E1-AB57-EE2138FEC8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DC0A37-4417-4D92-ACF4-CB362CCBE5D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4EF5B96-4C8B-419C-B56E-CB192D100AD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363345" y="2316163"/>
            <a:ext cx="2165350" cy="24844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0" name="Picture Placeholder 8">
            <a:extLst>
              <a:ext uri="{FF2B5EF4-FFF2-40B4-BE49-F238E27FC236}">
                <a16:creationId xmlns:a16="http://schemas.microsoft.com/office/drawing/2014/main" id="{BA6A5DD2-589F-4818-8FFC-626CCBF78C5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786505" y="2316163"/>
            <a:ext cx="2165350" cy="24844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1" name="Picture Placeholder 8">
            <a:extLst>
              <a:ext uri="{FF2B5EF4-FFF2-40B4-BE49-F238E27FC236}">
                <a16:creationId xmlns:a16="http://schemas.microsoft.com/office/drawing/2014/main" id="{08256EF0-1AE4-4A2C-833A-696429ED541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209665" y="2316163"/>
            <a:ext cx="2165350" cy="24844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2" name="Picture Placeholder 8">
            <a:extLst>
              <a:ext uri="{FF2B5EF4-FFF2-40B4-BE49-F238E27FC236}">
                <a16:creationId xmlns:a16="http://schemas.microsoft.com/office/drawing/2014/main" id="{CC894DD2-2348-4450-881E-7E4EBC97BAF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632825" y="2316163"/>
            <a:ext cx="2165350" cy="24844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221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263564-0953-4622-A708-A434164778A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D2A1BB4-14FB-429D-8F8B-A8D76D97CB45}" type="datetimeFigureOut">
              <a:rPr lang="en-US" smtClean="0"/>
              <a:t>5/31/2021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AA1B24-6C24-4CCD-B8C9-2C5D683094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2E890B-79AB-4C43-9662-155EEA93B1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DC0A37-4417-4D92-ACF4-CB362CCBE5D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590C9ED6-4E1A-4812-A678-2159E90D436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95326" y="693738"/>
            <a:ext cx="10796587" cy="54483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95839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386E6C6-6E94-4622-AF50-AB9F71EA7DA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D2A1BB4-14FB-429D-8F8B-A8D76D97CB45}" type="datetimeFigureOut">
              <a:rPr lang="en-US" smtClean="0"/>
              <a:t>5/31/2021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B91208-1C8E-44E6-814A-8B581A2676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E474F45-C75A-4F69-B7AA-0A9BCF6693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DC0A37-4417-4D92-ACF4-CB362CCBE5D2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Media Placeholder 9">
            <a:extLst>
              <a:ext uri="{FF2B5EF4-FFF2-40B4-BE49-F238E27FC236}">
                <a16:creationId xmlns:a16="http://schemas.microsoft.com/office/drawing/2014/main" id="{727675AA-B358-48FA-B1C1-5B98B47443DB}"/>
              </a:ext>
            </a:extLst>
          </p:cNvPr>
          <p:cNvSpPr>
            <a:spLocks noGrp="1"/>
          </p:cNvSpPr>
          <p:nvPr>
            <p:ph type="media" sz="quarter" idx="13"/>
          </p:nvPr>
        </p:nvSpPr>
        <p:spPr>
          <a:xfrm>
            <a:off x="6096000" y="2170706"/>
            <a:ext cx="4648200" cy="26108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5566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4F555C4-27F7-467A-9AF6-630F6B00B9E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D2A1BB4-14FB-429D-8F8B-A8D76D97CB45}" type="datetimeFigureOut">
              <a:rPr lang="en-US" smtClean="0"/>
              <a:t>5/31/2021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FA1C95A-1709-4B29-9F29-E98007CA5C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7739E94-CC89-4EA9-A8FA-64E628F26A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DC0A37-4417-4D92-ACF4-CB362CCBE5D2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9C241C9-AB3E-447C-B7F1-89C740012F6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08024" y="2489200"/>
            <a:ext cx="10774363" cy="24701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95593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1FFA8F3-FA82-40D0-B744-5E2C4DDDE8C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D2A1BB4-14FB-429D-8F8B-A8D76D97CB45}" type="datetimeFigureOut">
              <a:rPr lang="en-US" smtClean="0"/>
              <a:t>5/31/2021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EDB8BA8-6BC4-4015-A959-9EF1184B3A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49B9215-58F5-4237-86EC-D3DCA521B6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DC0A37-4417-4D92-ACF4-CB362CCBE5D2}" type="slidenum">
              <a:rPr lang="en-US" smtClean="0"/>
              <a:t>‹#›</a:t>
            </a:fld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117FD824-9088-47CD-BCA0-B1F4EDDBCF3C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5967472" y="708473"/>
            <a:ext cx="5523024" cy="5439915"/>
          </a:xfrm>
          <a:custGeom>
            <a:avLst/>
            <a:gdLst>
              <a:gd name="connsiteX0" fmla="*/ 0 w 5523024"/>
              <a:gd name="connsiteY0" fmla="*/ 373567 h 5439915"/>
              <a:gd name="connsiteX1" fmla="*/ 863639 w 5523024"/>
              <a:gd name="connsiteY1" fmla="*/ 373567 h 5439915"/>
              <a:gd name="connsiteX2" fmla="*/ 863639 w 5523024"/>
              <a:gd name="connsiteY2" fmla="*/ 5439915 h 5439915"/>
              <a:gd name="connsiteX3" fmla="*/ 0 w 5523024"/>
              <a:gd name="connsiteY3" fmla="*/ 5439915 h 5439915"/>
              <a:gd name="connsiteX4" fmla="*/ 1863754 w 5523024"/>
              <a:gd name="connsiteY4" fmla="*/ 373566 h 5439915"/>
              <a:gd name="connsiteX5" fmla="*/ 2727393 w 5523024"/>
              <a:gd name="connsiteY5" fmla="*/ 373566 h 5439915"/>
              <a:gd name="connsiteX6" fmla="*/ 2727393 w 5523024"/>
              <a:gd name="connsiteY6" fmla="*/ 5439915 h 5439915"/>
              <a:gd name="connsiteX7" fmla="*/ 1863754 w 5523024"/>
              <a:gd name="connsiteY7" fmla="*/ 5439915 h 5439915"/>
              <a:gd name="connsiteX8" fmla="*/ 2795631 w 5523024"/>
              <a:gd name="connsiteY8" fmla="*/ 221167 h 5439915"/>
              <a:gd name="connsiteX9" fmla="*/ 3659270 w 5523024"/>
              <a:gd name="connsiteY9" fmla="*/ 221167 h 5439915"/>
              <a:gd name="connsiteX10" fmla="*/ 3659270 w 5523024"/>
              <a:gd name="connsiteY10" fmla="*/ 5439915 h 5439915"/>
              <a:gd name="connsiteX11" fmla="*/ 2795631 w 5523024"/>
              <a:gd name="connsiteY11" fmla="*/ 5439915 h 5439915"/>
              <a:gd name="connsiteX12" fmla="*/ 4659385 w 5523024"/>
              <a:gd name="connsiteY12" fmla="*/ 221167 h 5439915"/>
              <a:gd name="connsiteX13" fmla="*/ 5523024 w 5523024"/>
              <a:gd name="connsiteY13" fmla="*/ 221167 h 5439915"/>
              <a:gd name="connsiteX14" fmla="*/ 5523024 w 5523024"/>
              <a:gd name="connsiteY14" fmla="*/ 5439915 h 5439915"/>
              <a:gd name="connsiteX15" fmla="*/ 4659385 w 5523024"/>
              <a:gd name="connsiteY15" fmla="*/ 5439915 h 5439915"/>
              <a:gd name="connsiteX16" fmla="*/ 931877 w 5523024"/>
              <a:gd name="connsiteY16" fmla="*/ 0 h 5439915"/>
              <a:gd name="connsiteX17" fmla="*/ 1795516 w 5523024"/>
              <a:gd name="connsiteY17" fmla="*/ 0 h 5439915"/>
              <a:gd name="connsiteX18" fmla="*/ 1795516 w 5523024"/>
              <a:gd name="connsiteY18" fmla="*/ 5066349 h 5439915"/>
              <a:gd name="connsiteX19" fmla="*/ 931877 w 5523024"/>
              <a:gd name="connsiteY19" fmla="*/ 5066349 h 5439915"/>
              <a:gd name="connsiteX20" fmla="*/ 3727508 w 5523024"/>
              <a:gd name="connsiteY20" fmla="*/ 0 h 5439915"/>
              <a:gd name="connsiteX21" fmla="*/ 4591147 w 5523024"/>
              <a:gd name="connsiteY21" fmla="*/ 0 h 5439915"/>
              <a:gd name="connsiteX22" fmla="*/ 4591147 w 5523024"/>
              <a:gd name="connsiteY22" fmla="*/ 5066349 h 5439915"/>
              <a:gd name="connsiteX23" fmla="*/ 3727508 w 5523024"/>
              <a:gd name="connsiteY23" fmla="*/ 5066349 h 54399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523024" h="5439915">
                <a:moveTo>
                  <a:pt x="0" y="373567"/>
                </a:moveTo>
                <a:lnTo>
                  <a:pt x="863639" y="373567"/>
                </a:lnTo>
                <a:lnTo>
                  <a:pt x="863639" y="5439915"/>
                </a:lnTo>
                <a:lnTo>
                  <a:pt x="0" y="5439915"/>
                </a:lnTo>
                <a:close/>
                <a:moveTo>
                  <a:pt x="1863754" y="373566"/>
                </a:moveTo>
                <a:lnTo>
                  <a:pt x="2727393" y="373566"/>
                </a:lnTo>
                <a:lnTo>
                  <a:pt x="2727393" y="5439915"/>
                </a:lnTo>
                <a:lnTo>
                  <a:pt x="1863754" y="5439915"/>
                </a:lnTo>
                <a:close/>
                <a:moveTo>
                  <a:pt x="2795631" y="221167"/>
                </a:moveTo>
                <a:lnTo>
                  <a:pt x="3659270" y="221167"/>
                </a:lnTo>
                <a:lnTo>
                  <a:pt x="3659270" y="5439915"/>
                </a:lnTo>
                <a:lnTo>
                  <a:pt x="2795631" y="5439915"/>
                </a:lnTo>
                <a:close/>
                <a:moveTo>
                  <a:pt x="4659385" y="221167"/>
                </a:moveTo>
                <a:lnTo>
                  <a:pt x="5523024" y="221167"/>
                </a:lnTo>
                <a:lnTo>
                  <a:pt x="5523024" y="5439915"/>
                </a:lnTo>
                <a:lnTo>
                  <a:pt x="4659385" y="5439915"/>
                </a:lnTo>
                <a:close/>
                <a:moveTo>
                  <a:pt x="931877" y="0"/>
                </a:moveTo>
                <a:lnTo>
                  <a:pt x="1795516" y="0"/>
                </a:lnTo>
                <a:lnTo>
                  <a:pt x="1795516" y="5066349"/>
                </a:lnTo>
                <a:lnTo>
                  <a:pt x="931877" y="5066349"/>
                </a:lnTo>
                <a:close/>
                <a:moveTo>
                  <a:pt x="3727508" y="0"/>
                </a:moveTo>
                <a:lnTo>
                  <a:pt x="4591147" y="0"/>
                </a:lnTo>
                <a:lnTo>
                  <a:pt x="4591147" y="5066349"/>
                </a:lnTo>
                <a:lnTo>
                  <a:pt x="3727508" y="506634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9659E25B-AC41-4220-B7EB-4171260D110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234440" y="1311966"/>
            <a:ext cx="4114800" cy="131759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4000" b="1"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443614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22860B9-12F7-48F6-B828-46F31879C31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D2A1BB4-14FB-429D-8F8B-A8D76D97CB45}" type="datetimeFigureOut">
              <a:rPr lang="en-US" smtClean="0"/>
              <a:t>5/31/2021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4B30C79-6282-4A98-B155-3483B56D47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562DD2-3853-45D2-B2FE-FE6EF9F86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DC0A37-4417-4D92-ACF4-CB362CCBE5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2128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5F2F400-9E5F-4582-A7D1-E4F7E09C175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D2A1BB4-14FB-429D-8F8B-A8D76D97CB45}" type="datetimeFigureOut">
              <a:rPr lang="en-US" smtClean="0"/>
              <a:t>5/31/2021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5DF9C8-6927-41D9-BE4B-36351B002A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2289629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DC5920-40A0-48F2-811D-C0761FD182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53368" y="6356350"/>
            <a:ext cx="555171" cy="365125"/>
          </a:xfrm>
          <a:prstGeom prst="rect">
            <a:avLst/>
          </a:prstGeom>
        </p:spPr>
        <p:txBody>
          <a:bodyPr/>
          <a:lstStyle/>
          <a:p>
            <a:fld id="{B1DC0A37-4417-4D92-ACF4-CB362CCBE5D2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Picture Placeholder 9">
            <a:extLst>
              <a:ext uri="{FF2B5EF4-FFF2-40B4-BE49-F238E27FC236}">
                <a16:creationId xmlns:a16="http://schemas.microsoft.com/office/drawing/2014/main" id="{98A3D746-68AF-4D14-93D1-5CC4B1854F4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923372" y="-815154"/>
            <a:ext cx="1797782" cy="1799726"/>
          </a:xfrm>
          <a:prstGeom prst="ellipse">
            <a:avLst/>
          </a:prstGeom>
        </p:spPr>
        <p:txBody>
          <a:bodyPr/>
          <a:lstStyle>
            <a:lvl1pPr marL="0" indent="0" algn="ctr">
              <a:buNone/>
              <a:defRPr sz="1400"/>
            </a:lvl1pPr>
          </a:lstStyle>
          <a:p>
            <a:endParaRPr lang="en-US" dirty="0"/>
          </a:p>
        </p:txBody>
      </p:sp>
      <p:sp>
        <p:nvSpPr>
          <p:cNvPr id="12" name="Picture Placeholder 9">
            <a:extLst>
              <a:ext uri="{FF2B5EF4-FFF2-40B4-BE49-F238E27FC236}">
                <a16:creationId xmlns:a16="http://schemas.microsoft.com/office/drawing/2014/main" id="{6CCCCBC0-1866-4FE8-B263-52676651F5C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923372" y="1275393"/>
            <a:ext cx="1797782" cy="1799726"/>
          </a:xfrm>
          <a:prstGeom prst="ellipse">
            <a:avLst/>
          </a:prstGeom>
        </p:spPr>
        <p:txBody>
          <a:bodyPr/>
          <a:lstStyle>
            <a:lvl1pPr marL="0" indent="0" algn="ctr">
              <a:buNone/>
              <a:defRPr sz="1400"/>
            </a:lvl1pPr>
          </a:lstStyle>
          <a:p>
            <a:endParaRPr lang="en-US" dirty="0"/>
          </a:p>
        </p:txBody>
      </p:sp>
      <p:sp>
        <p:nvSpPr>
          <p:cNvPr id="13" name="Picture Placeholder 9">
            <a:extLst>
              <a:ext uri="{FF2B5EF4-FFF2-40B4-BE49-F238E27FC236}">
                <a16:creationId xmlns:a16="http://schemas.microsoft.com/office/drawing/2014/main" id="{66D321B2-47AC-48CA-A41B-895BA90C057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923372" y="3365940"/>
            <a:ext cx="1797782" cy="1799726"/>
          </a:xfrm>
          <a:prstGeom prst="ellipse">
            <a:avLst/>
          </a:prstGeom>
        </p:spPr>
        <p:txBody>
          <a:bodyPr/>
          <a:lstStyle>
            <a:lvl1pPr marL="0" indent="0" algn="ctr">
              <a:buNone/>
              <a:defRPr sz="1400"/>
            </a:lvl1pPr>
          </a:lstStyle>
          <a:p>
            <a:endParaRPr lang="en-US" dirty="0"/>
          </a:p>
        </p:txBody>
      </p:sp>
      <p:sp>
        <p:nvSpPr>
          <p:cNvPr id="14" name="Picture Placeholder 9">
            <a:extLst>
              <a:ext uri="{FF2B5EF4-FFF2-40B4-BE49-F238E27FC236}">
                <a16:creationId xmlns:a16="http://schemas.microsoft.com/office/drawing/2014/main" id="{DD06B7E9-BC44-47F4-A75B-8334E2FD52F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923372" y="5456487"/>
            <a:ext cx="1797782" cy="1799726"/>
          </a:xfrm>
          <a:prstGeom prst="ellipse">
            <a:avLst/>
          </a:prstGeom>
        </p:spPr>
        <p:txBody>
          <a:bodyPr/>
          <a:lstStyle>
            <a:lvl1pPr marL="0" indent="0" algn="ctr">
              <a:buNone/>
              <a:defRPr sz="1400"/>
            </a:lvl1pPr>
          </a:lstStyle>
          <a:p>
            <a:endParaRPr lang="en-US" dirty="0"/>
          </a:p>
        </p:txBody>
      </p:sp>
      <p:sp>
        <p:nvSpPr>
          <p:cNvPr id="17" name="Picture Placeholder 9">
            <a:extLst>
              <a:ext uri="{FF2B5EF4-FFF2-40B4-BE49-F238E27FC236}">
                <a16:creationId xmlns:a16="http://schemas.microsoft.com/office/drawing/2014/main" id="{1EE47DD6-AC01-432C-831F-77586BCC3BBA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8978482" y="4428556"/>
            <a:ext cx="1797782" cy="1799726"/>
          </a:xfrm>
          <a:prstGeom prst="ellipse">
            <a:avLst/>
          </a:prstGeom>
        </p:spPr>
        <p:txBody>
          <a:bodyPr/>
          <a:lstStyle>
            <a:lvl1pPr marL="0" indent="0" algn="ctr">
              <a:buNone/>
              <a:defRPr sz="1400"/>
            </a:lvl1pPr>
          </a:lstStyle>
          <a:p>
            <a:endParaRPr lang="en-US" dirty="0"/>
          </a:p>
        </p:txBody>
      </p:sp>
      <p:sp>
        <p:nvSpPr>
          <p:cNvPr id="22" name="Picture Placeholder 9">
            <a:extLst>
              <a:ext uri="{FF2B5EF4-FFF2-40B4-BE49-F238E27FC236}">
                <a16:creationId xmlns:a16="http://schemas.microsoft.com/office/drawing/2014/main" id="{59FAF888-D431-4CC6-9CBB-1514477596E1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8978482" y="2338009"/>
            <a:ext cx="1797782" cy="1799726"/>
          </a:xfrm>
          <a:prstGeom prst="ellipse">
            <a:avLst/>
          </a:prstGeom>
        </p:spPr>
        <p:txBody>
          <a:bodyPr/>
          <a:lstStyle>
            <a:lvl1pPr marL="0" indent="0" algn="ctr">
              <a:buNone/>
              <a:defRPr sz="1400"/>
            </a:lvl1pPr>
          </a:lstStyle>
          <a:p>
            <a:endParaRPr lang="en-US" dirty="0"/>
          </a:p>
        </p:txBody>
      </p:sp>
      <p:sp>
        <p:nvSpPr>
          <p:cNvPr id="23" name="Picture Placeholder 9">
            <a:extLst>
              <a:ext uri="{FF2B5EF4-FFF2-40B4-BE49-F238E27FC236}">
                <a16:creationId xmlns:a16="http://schemas.microsoft.com/office/drawing/2014/main" id="{0478865B-212C-4302-A6B0-F235E543759A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8978482" y="247462"/>
            <a:ext cx="1797782" cy="1799726"/>
          </a:xfrm>
          <a:prstGeom prst="ellipse">
            <a:avLst/>
          </a:prstGeom>
        </p:spPr>
        <p:txBody>
          <a:bodyPr/>
          <a:lstStyle>
            <a:lvl1pPr marL="0" indent="0" algn="ctr">
              <a:buNone/>
              <a:defRPr sz="14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44060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44E1E4-126D-48C8-B652-245BC93D7F9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D2A1BB4-14FB-429D-8F8B-A8D76D97CB45}" type="datetimeFigureOut">
              <a:rPr lang="en-US" smtClean="0"/>
              <a:t>5/31/2021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E8E7B6-1D5D-4DFE-BFB8-08F12C7787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14FEF-A5E7-483F-AFB4-D741EB937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DC0A37-4417-4D92-ACF4-CB362CCBE5D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C6D0CA0-1FA0-40A1-AC43-E1C6DDD6359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702620" y="2298691"/>
            <a:ext cx="663934" cy="663934"/>
          </a:xfrm>
          <a:prstGeom prst="ellipse">
            <a:avLst/>
          </a:prstGeom>
        </p:spPr>
        <p:txBody>
          <a:bodyPr/>
          <a:lstStyle>
            <a:lvl1pPr marL="0" indent="0" algn="ctr">
              <a:buNone/>
              <a:defRPr sz="800"/>
            </a:lvl1pPr>
          </a:lstStyle>
          <a:p>
            <a:endParaRPr lang="en-US" dirty="0"/>
          </a:p>
        </p:txBody>
      </p:sp>
      <p:sp>
        <p:nvSpPr>
          <p:cNvPr id="20" name="Picture Placeholder 8">
            <a:extLst>
              <a:ext uri="{FF2B5EF4-FFF2-40B4-BE49-F238E27FC236}">
                <a16:creationId xmlns:a16="http://schemas.microsoft.com/office/drawing/2014/main" id="{FA29A77C-7228-4831-A8C9-8594391E06C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702620" y="4117009"/>
            <a:ext cx="663934" cy="663934"/>
          </a:xfrm>
          <a:prstGeom prst="ellipse">
            <a:avLst/>
          </a:prstGeom>
        </p:spPr>
        <p:txBody>
          <a:bodyPr/>
          <a:lstStyle>
            <a:lvl1pPr marL="0" indent="0" algn="ctr">
              <a:buNone/>
              <a:defRPr sz="800"/>
            </a:lvl1pPr>
          </a:lstStyle>
          <a:p>
            <a:endParaRPr lang="en-US" dirty="0"/>
          </a:p>
        </p:txBody>
      </p:sp>
      <p:sp>
        <p:nvSpPr>
          <p:cNvPr id="21" name="Picture Placeholder 8">
            <a:extLst>
              <a:ext uri="{FF2B5EF4-FFF2-40B4-BE49-F238E27FC236}">
                <a16:creationId xmlns:a16="http://schemas.microsoft.com/office/drawing/2014/main" id="{18D74219-4053-40B5-9E43-F0EE666D45D9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791162" y="3254169"/>
            <a:ext cx="663934" cy="663934"/>
          </a:xfrm>
          <a:prstGeom prst="ellipse">
            <a:avLst/>
          </a:prstGeom>
        </p:spPr>
        <p:txBody>
          <a:bodyPr/>
          <a:lstStyle>
            <a:lvl1pPr marL="0" indent="0" algn="ctr">
              <a:buNone/>
              <a:defRPr sz="800"/>
            </a:lvl1pPr>
          </a:lstStyle>
          <a:p>
            <a:endParaRPr lang="en-US" dirty="0"/>
          </a:p>
        </p:txBody>
      </p:sp>
      <p:sp>
        <p:nvSpPr>
          <p:cNvPr id="22" name="Picture Placeholder 8">
            <a:extLst>
              <a:ext uri="{FF2B5EF4-FFF2-40B4-BE49-F238E27FC236}">
                <a16:creationId xmlns:a16="http://schemas.microsoft.com/office/drawing/2014/main" id="{13731221-BE82-4959-B49B-6F109198035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791162" y="5009601"/>
            <a:ext cx="663934" cy="663934"/>
          </a:xfrm>
          <a:prstGeom prst="ellipse">
            <a:avLst/>
          </a:prstGeom>
        </p:spPr>
        <p:txBody>
          <a:bodyPr/>
          <a:lstStyle>
            <a:lvl1pPr marL="0" indent="0" algn="ctr">
              <a:buNone/>
              <a:defRPr sz="8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41529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ame 6">
            <a:extLst>
              <a:ext uri="{FF2B5EF4-FFF2-40B4-BE49-F238E27FC236}">
                <a16:creationId xmlns:a16="http://schemas.microsoft.com/office/drawing/2014/main" id="{EF3BF7B4-B242-4EC2-B7C0-8626DD6534A7}"/>
              </a:ext>
            </a:extLst>
          </p:cNvPr>
          <p:cNvSpPr/>
          <p:nvPr userDrawn="1"/>
        </p:nvSpPr>
        <p:spPr>
          <a:xfrm>
            <a:off x="0" y="0"/>
            <a:ext cx="12191999" cy="6858000"/>
          </a:xfrm>
          <a:prstGeom prst="frame">
            <a:avLst>
              <a:gd name="adj1" fmla="val 10298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4040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07882800-4F87-4414-875E-C15FCBF3BDB1}"/>
              </a:ext>
            </a:extLst>
          </p:cNvPr>
          <p:cNvGrpSpPr/>
          <p:nvPr/>
        </p:nvGrpSpPr>
        <p:grpSpPr>
          <a:xfrm>
            <a:off x="2565086" y="2383239"/>
            <a:ext cx="7061829" cy="2091521"/>
            <a:chOff x="2565086" y="1971338"/>
            <a:chExt cx="7061829" cy="2091521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2583DBDA-88B7-493D-9B65-582E914C9A41}"/>
                </a:ext>
              </a:extLst>
            </p:cNvPr>
            <p:cNvSpPr txBox="1"/>
            <p:nvPr/>
          </p:nvSpPr>
          <p:spPr>
            <a:xfrm>
              <a:off x="3436601" y="1971338"/>
              <a:ext cx="5318798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800" b="1" dirty="0">
                  <a:solidFill>
                    <a:schemeClr val="bg1"/>
                  </a:solidFill>
                  <a:latin typeface="Tw Cen MT" panose="020B0602020104020603" pitchFamily="34" charset="0"/>
                  <a:ea typeface="Tahoma" panose="020B0604030504040204" pitchFamily="34" charset="0"/>
                  <a:cs typeface="Arial" panose="020B0604020202020204" pitchFamily="34" charset="0"/>
                </a:rPr>
                <a:t>WECOME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DB37C46-5F26-46DE-BBB5-265484A0588E}"/>
                </a:ext>
              </a:extLst>
            </p:cNvPr>
            <p:cNvSpPr txBox="1"/>
            <p:nvPr/>
          </p:nvSpPr>
          <p:spPr>
            <a:xfrm>
              <a:off x="2565086" y="3231862"/>
              <a:ext cx="706182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solidFill>
                    <a:schemeClr val="bg1"/>
                  </a:solidFill>
                  <a:latin typeface="Tw Cen MT" panose="020B0602020104020603" pitchFamily="34" charset="0"/>
                  <a:ea typeface="Tahoma" panose="020B0604030504040204" pitchFamily="34" charset="0"/>
                  <a:cs typeface="Arial" panose="020B0604020202020204" pitchFamily="34" charset="0"/>
                </a:rPr>
                <a:t>Here you can add something in brief as the explanation, this is a demo text</a:t>
              </a:r>
            </a:p>
          </p:txBody>
        </p:sp>
      </p:grpSp>
      <p:sp>
        <p:nvSpPr>
          <p:cNvPr id="11" name="Title 1">
            <a:extLst>
              <a:ext uri="{FF2B5EF4-FFF2-40B4-BE49-F238E27FC236}">
                <a16:creationId xmlns:a16="http://schemas.microsoft.com/office/drawing/2014/main" id="{FDC3F847-6E3E-47A5-A8E3-8BB318D02841}"/>
              </a:ext>
            </a:extLst>
          </p:cNvPr>
          <p:cNvSpPr>
            <a:spLocks noGrp="1"/>
          </p:cNvSpPr>
          <p:nvPr/>
        </p:nvSpPr>
        <p:spPr>
          <a:xfrm>
            <a:off x="2469974" y="4144649"/>
            <a:ext cx="7849669" cy="100999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Bahria university, Islamabad campus</a:t>
            </a:r>
            <a:endParaRPr lang="en-PK" dirty="0"/>
          </a:p>
        </p:txBody>
      </p:sp>
      <p:pic>
        <p:nvPicPr>
          <p:cNvPr id="12" name="Content Placeholder 4" descr="A close up of a sign&#10;&#10;Description automatically generated">
            <a:extLst>
              <a:ext uri="{FF2B5EF4-FFF2-40B4-BE49-F238E27FC236}">
                <a16:creationId xmlns:a16="http://schemas.microsoft.com/office/drawing/2014/main" id="{6B1BABE9-EFCC-49A3-B752-2419C89F4DE0}"/>
              </a:ext>
            </a:extLst>
          </p:cNvPr>
          <p:cNvPicPr>
            <a:picLocks noGrp="1"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0703" y="688109"/>
            <a:ext cx="3470593" cy="34565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C407315A-E035-4DFE-95BF-B0A44F7D709F}"/>
              </a:ext>
            </a:extLst>
          </p:cNvPr>
          <p:cNvSpPr txBox="1">
            <a:spLocks/>
          </p:cNvSpPr>
          <p:nvPr/>
        </p:nvSpPr>
        <p:spPr>
          <a:xfrm>
            <a:off x="2565086" y="4439664"/>
            <a:ext cx="7849669" cy="100999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/>
              <a:t>Mid-term presentation </a:t>
            </a:r>
            <a:endParaRPr lang="en-PK" sz="2800" dirty="0"/>
          </a:p>
        </p:txBody>
      </p:sp>
      <p:sp>
        <p:nvSpPr>
          <p:cNvPr id="14" name="Slide Number Placeholder 6">
            <a:extLst>
              <a:ext uri="{FF2B5EF4-FFF2-40B4-BE49-F238E27FC236}">
                <a16:creationId xmlns:a16="http://schemas.microsoft.com/office/drawing/2014/main" id="{07516DE1-43E1-4254-ABF0-39D5A8AD234B}"/>
              </a:ext>
            </a:extLst>
          </p:cNvPr>
          <p:cNvSpPr>
            <a:spLocks noGrp="1"/>
          </p:cNvSpPr>
          <p:nvPr/>
        </p:nvSpPr>
        <p:spPr>
          <a:xfrm>
            <a:off x="10096315" y="5871310"/>
            <a:ext cx="855029" cy="1378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36C87F6-986D-49E6-AF40-1B3A1EE8064D}" type="slidenum">
              <a:rPr lang="en-PK" smtClean="0"/>
              <a:pPr/>
              <a:t>1</a:t>
            </a:fld>
            <a:endParaRPr lang="en-PK"/>
          </a:p>
        </p:txBody>
      </p:sp>
      <p:sp>
        <p:nvSpPr>
          <p:cNvPr id="15" name="Footer Placeholder 7">
            <a:extLst>
              <a:ext uri="{FF2B5EF4-FFF2-40B4-BE49-F238E27FC236}">
                <a16:creationId xmlns:a16="http://schemas.microsoft.com/office/drawing/2014/main" id="{E991FBD2-DFA9-4D20-A1BC-F7AC1C2D4832}"/>
              </a:ext>
            </a:extLst>
          </p:cNvPr>
          <p:cNvSpPr>
            <a:spLocks noGrp="1"/>
          </p:cNvSpPr>
          <p:nvPr/>
        </p:nvSpPr>
        <p:spPr>
          <a:xfrm>
            <a:off x="3789670" y="5586587"/>
            <a:ext cx="4965729" cy="1378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1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Exoskeleton-based Hand Rehabilitation for Post-stroke Motor Recovery</a:t>
            </a:r>
          </a:p>
        </p:txBody>
      </p:sp>
    </p:spTree>
    <p:extLst>
      <p:ext uri="{BB962C8B-B14F-4D97-AF65-F5344CB8AC3E}">
        <p14:creationId xmlns:p14="http://schemas.microsoft.com/office/powerpoint/2010/main" val="83544738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280102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DAF23E69-06E2-490D-B0C0-0CB3C94B93CA}"/>
              </a:ext>
            </a:extLst>
          </p:cNvPr>
          <p:cNvGrpSpPr/>
          <p:nvPr/>
        </p:nvGrpSpPr>
        <p:grpSpPr>
          <a:xfrm>
            <a:off x="1169554" y="2597101"/>
            <a:ext cx="1852159" cy="2755943"/>
            <a:chOff x="6826704" y="443365"/>
            <a:chExt cx="1852159" cy="3404735"/>
          </a:xfrm>
          <a:effectLst>
            <a:outerShdw blurRad="76200" sx="102000" sy="102000" algn="ctr" rotWithShape="0">
              <a:prstClr val="black">
                <a:alpha val="12000"/>
              </a:prstClr>
            </a:outerShdw>
          </a:effectLst>
        </p:grpSpPr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F22DB019-0A4B-4CFE-B52A-FA5D8422EFBB}"/>
                </a:ext>
              </a:extLst>
            </p:cNvPr>
            <p:cNvSpPr/>
            <p:nvPr/>
          </p:nvSpPr>
          <p:spPr>
            <a:xfrm>
              <a:off x="6926717" y="443365"/>
              <a:ext cx="1752146" cy="2627086"/>
            </a:xfrm>
            <a:prstGeom prst="roundRect">
              <a:avLst>
                <a:gd name="adj" fmla="val 3846"/>
              </a:avLst>
            </a:prstGeom>
            <a:solidFill>
              <a:srgbClr val="3BBE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67E5DC04-E35F-4FD4-A1DD-4BABA1FB1A9B}"/>
                </a:ext>
              </a:extLst>
            </p:cNvPr>
            <p:cNvCxnSpPr>
              <a:cxnSpLocks/>
            </p:cNvCxnSpPr>
            <p:nvPr/>
          </p:nvCxnSpPr>
          <p:spPr>
            <a:xfrm>
              <a:off x="6826704" y="3848100"/>
              <a:ext cx="1752146" cy="0"/>
            </a:xfrm>
            <a:prstGeom prst="line">
              <a:avLst/>
            </a:prstGeom>
            <a:ln w="3175">
              <a:solidFill>
                <a:schemeClr val="bg1">
                  <a:lumMod val="9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2F7A9504-5270-4AC8-B50B-57DA950958E7}"/>
              </a:ext>
            </a:extLst>
          </p:cNvPr>
          <p:cNvGrpSpPr/>
          <p:nvPr/>
        </p:nvGrpSpPr>
        <p:grpSpPr>
          <a:xfrm>
            <a:off x="1334184" y="3187871"/>
            <a:ext cx="1770966" cy="1441277"/>
            <a:chOff x="6826704" y="3582434"/>
            <a:chExt cx="1752146" cy="1806901"/>
          </a:xfrm>
          <a:effectLst>
            <a:outerShdw blurRad="76200" sx="102000" sy="102000" algn="ctr" rotWithShape="0">
              <a:prstClr val="black">
                <a:alpha val="12000"/>
              </a:prstClr>
            </a:outerShdw>
          </a:effectLst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2D711D8E-11ED-47DC-A846-A7B7A3F5F6D6}"/>
                </a:ext>
              </a:extLst>
            </p:cNvPr>
            <p:cNvSpPr txBox="1"/>
            <p:nvPr/>
          </p:nvSpPr>
          <p:spPr>
            <a:xfrm>
              <a:off x="6926717" y="4267750"/>
              <a:ext cx="1569583" cy="2581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sz="1200" dirty="0">
                <a:solidFill>
                  <a:schemeClr val="bg1"/>
                </a:solidFill>
                <a:latin typeface="Tw Cen MT" panose="020B0602020104020603" pitchFamily="34" charset="0"/>
                <a:ea typeface="Tahoma" panose="020B060403050404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19579A1A-33FE-4E84-81A5-F5FAFA37B335}"/>
                </a:ext>
              </a:extLst>
            </p:cNvPr>
            <p:cNvSpPr txBox="1"/>
            <p:nvPr/>
          </p:nvSpPr>
          <p:spPr>
            <a:xfrm>
              <a:off x="6880240" y="3582434"/>
              <a:ext cx="1390196" cy="9260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bg1"/>
                  </a:solidFill>
                  <a:latin typeface="Tw Cen MT" panose="020B0602020104020603" pitchFamily="34" charset="0"/>
                  <a:ea typeface="Tahoma" panose="020B0604030504040204" pitchFamily="34" charset="0"/>
                  <a:cs typeface="Arial" panose="020B0604020202020204" pitchFamily="34" charset="0"/>
                </a:rPr>
                <a:t>Median nerve </a:t>
              </a:r>
            </a:p>
            <a:p>
              <a:pPr algn="ctr"/>
              <a:r>
                <a:rPr lang="en-US" sz="1400" b="1" dirty="0">
                  <a:solidFill>
                    <a:schemeClr val="bg1"/>
                  </a:solidFill>
                  <a:latin typeface="Tw Cen MT" panose="020B0602020104020603" pitchFamily="34" charset="0"/>
                  <a:ea typeface="Tahoma" panose="020B0604030504040204" pitchFamily="34" charset="0"/>
                  <a:cs typeface="Arial" panose="020B0604020202020204" pitchFamily="34" charset="0"/>
                </a:rPr>
                <a:t>training &amp; </a:t>
              </a:r>
            </a:p>
            <a:p>
              <a:pPr algn="ctr"/>
              <a:r>
                <a:rPr lang="en-US" sz="1400" b="1" dirty="0">
                  <a:solidFill>
                    <a:schemeClr val="bg1"/>
                  </a:solidFill>
                  <a:latin typeface="Tw Cen MT" panose="020B0602020104020603" pitchFamily="34" charset="0"/>
                  <a:ea typeface="Tahoma" panose="020B0604030504040204" pitchFamily="34" charset="0"/>
                  <a:cs typeface="Arial" panose="020B0604020202020204" pitchFamily="34" charset="0"/>
                </a:rPr>
                <a:t>rehabilitation </a:t>
              </a:r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CBAFBAE6-DBFE-4CB6-B2BF-E7D7890D2BB4}"/>
                </a:ext>
              </a:extLst>
            </p:cNvPr>
            <p:cNvCxnSpPr>
              <a:cxnSpLocks/>
            </p:cNvCxnSpPr>
            <p:nvPr/>
          </p:nvCxnSpPr>
          <p:spPr>
            <a:xfrm>
              <a:off x="6826704" y="3848100"/>
              <a:ext cx="1752146" cy="0"/>
            </a:xfrm>
            <a:prstGeom prst="line">
              <a:avLst/>
            </a:prstGeom>
            <a:ln w="3175">
              <a:solidFill>
                <a:schemeClr val="bg1">
                  <a:lumMod val="9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Rectangle: Top Corners Rounded 6">
              <a:extLst>
                <a:ext uri="{FF2B5EF4-FFF2-40B4-BE49-F238E27FC236}">
                  <a16:creationId xmlns:a16="http://schemas.microsoft.com/office/drawing/2014/main" id="{90E7C79D-480B-4E9B-8D87-47174AAFCF20}"/>
                </a:ext>
              </a:extLst>
            </p:cNvPr>
            <p:cNvSpPr/>
            <p:nvPr/>
          </p:nvSpPr>
          <p:spPr>
            <a:xfrm flipV="1">
              <a:off x="6826704" y="4927669"/>
              <a:ext cx="1752146" cy="461666"/>
            </a:xfrm>
            <a:prstGeom prst="round2SameRect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1547AB9-3C16-422E-AD51-4447DA3A32CE}"/>
                </a:ext>
              </a:extLst>
            </p:cNvPr>
            <p:cNvSpPr txBox="1"/>
            <p:nvPr/>
          </p:nvSpPr>
          <p:spPr>
            <a:xfrm>
              <a:off x="6926717" y="4873861"/>
              <a:ext cx="1390196" cy="50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solidFill>
                    <a:schemeClr val="bg1">
                      <a:lumMod val="95000"/>
                    </a:schemeClr>
                  </a:solidFill>
                  <a:latin typeface="Tw Cen MT" panose="020B0602020104020603" pitchFamily="34" charset="0"/>
                  <a:ea typeface="Tahoma" panose="020B0604030504040204" pitchFamily="34" charset="0"/>
                  <a:cs typeface="Arial" panose="020B0604020202020204" pitchFamily="34" charset="0"/>
                </a:rPr>
                <a:t>Exercise 1</a:t>
              </a:r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F588AC15-7B66-43D4-96D2-4CBA95D0ACBD}"/>
                </a:ext>
              </a:extLst>
            </p:cNvPr>
            <p:cNvSpPr/>
            <p:nvPr/>
          </p:nvSpPr>
          <p:spPr>
            <a:xfrm>
              <a:off x="8124826" y="5033963"/>
              <a:ext cx="238124" cy="23812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3576E7FC-CB01-4C3E-837C-499407753159}"/>
                </a:ext>
              </a:extLst>
            </p:cNvPr>
            <p:cNvGrpSpPr/>
            <p:nvPr/>
          </p:nvGrpSpPr>
          <p:grpSpPr>
            <a:xfrm>
              <a:off x="8212190" y="5097993"/>
              <a:ext cx="73669" cy="78586"/>
              <a:chOff x="8212190" y="5097993"/>
              <a:chExt cx="73669" cy="78586"/>
            </a:xfrm>
          </p:grpSpPr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DD676393-62B1-4AAE-B3B3-80D2A7740D1E}"/>
                  </a:ext>
                </a:extLst>
              </p:cNvPr>
              <p:cNvCxnSpPr>
                <a:cxnSpLocks/>
              </p:cNvCxnSpPr>
              <p:nvPr/>
            </p:nvCxnSpPr>
            <p:spPr>
              <a:xfrm rot="18900000">
                <a:off x="8249880" y="5097993"/>
                <a:ext cx="0" cy="73670"/>
              </a:xfrm>
              <a:prstGeom prst="line">
                <a:avLst/>
              </a:prstGeom>
              <a:ln w="19050">
                <a:solidFill>
                  <a:srgbClr val="F2524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8881F1BA-973E-4ED4-81B9-C5EEEC5A0893}"/>
                  </a:ext>
                </a:extLst>
              </p:cNvPr>
              <p:cNvCxnSpPr>
                <a:cxnSpLocks/>
              </p:cNvCxnSpPr>
              <p:nvPr/>
            </p:nvCxnSpPr>
            <p:spPr>
              <a:xfrm rot="13500000">
                <a:off x="8249025" y="5139744"/>
                <a:ext cx="0" cy="73669"/>
              </a:xfrm>
              <a:prstGeom prst="line">
                <a:avLst/>
              </a:prstGeom>
              <a:ln w="19050">
                <a:solidFill>
                  <a:srgbClr val="F2524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24" name="WhatsApp Video 2021-03-11 at 9.55.01 PM">
            <a:hlinkClick r:id="" action="ppaction://media"/>
            <a:extLst>
              <a:ext uri="{FF2B5EF4-FFF2-40B4-BE49-F238E27FC236}">
                <a16:creationId xmlns:a16="http://schemas.microsoft.com/office/drawing/2014/main" id="{E132FED8-4EA2-4A12-A37E-4D3D2A8E5CC1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594100" y="955688"/>
            <a:ext cx="7893050" cy="5037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454119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18459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9" fill="hold" display="0">
                  <p:stCondLst>
                    <p:cond delay="indefinite"/>
                  </p:stCondLst>
                </p:cTn>
                <p:tgtEl>
                  <p:spTgt spid="24"/>
                </p:tgtEl>
              </p:cMediaNode>
            </p:vide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4" dur="1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E1FDE5C5-620E-462B-B7E7-D7632A0ABD5E}"/>
              </a:ext>
            </a:extLst>
          </p:cNvPr>
          <p:cNvGrpSpPr/>
          <p:nvPr/>
        </p:nvGrpSpPr>
        <p:grpSpPr>
          <a:xfrm>
            <a:off x="1153208" y="2590800"/>
            <a:ext cx="1770967" cy="2095499"/>
            <a:chOff x="6826703" y="2762250"/>
            <a:chExt cx="1752147" cy="2627086"/>
          </a:xfrm>
          <a:effectLst>
            <a:outerShdw blurRad="76200" sx="102000" sy="102000" algn="ctr" rotWithShape="0">
              <a:prstClr val="black">
                <a:alpha val="12000"/>
              </a:prstClr>
            </a:outerShdw>
          </a:effectLst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22C58244-97F3-489B-AA55-56B1C0ECED50}"/>
                </a:ext>
              </a:extLst>
            </p:cNvPr>
            <p:cNvSpPr/>
            <p:nvPr/>
          </p:nvSpPr>
          <p:spPr>
            <a:xfrm>
              <a:off x="6826703" y="2762250"/>
              <a:ext cx="1752146" cy="2627086"/>
            </a:xfrm>
            <a:prstGeom prst="roundRect">
              <a:avLst>
                <a:gd name="adj" fmla="val 3846"/>
              </a:avLst>
            </a:prstGeom>
            <a:solidFill>
              <a:srgbClr val="F252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C6705362-F796-42CD-9DE0-4D62DFDC8053}"/>
                </a:ext>
              </a:extLst>
            </p:cNvPr>
            <p:cNvSpPr txBox="1"/>
            <p:nvPr/>
          </p:nvSpPr>
          <p:spPr>
            <a:xfrm>
              <a:off x="6926717" y="4267750"/>
              <a:ext cx="1569583" cy="2581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sz="1200" dirty="0">
                <a:solidFill>
                  <a:schemeClr val="bg1"/>
                </a:solidFill>
                <a:latin typeface="Tw Cen MT" panose="020B0602020104020603" pitchFamily="34" charset="0"/>
                <a:ea typeface="Tahoma" panose="020B060403050404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DFFAE060-8DC9-416D-9BB7-29834423EC81}"/>
                </a:ext>
              </a:extLst>
            </p:cNvPr>
            <p:cNvSpPr txBox="1"/>
            <p:nvPr/>
          </p:nvSpPr>
          <p:spPr>
            <a:xfrm>
              <a:off x="6972754" y="3401597"/>
              <a:ext cx="1390196" cy="11961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bg1"/>
                  </a:solidFill>
                  <a:latin typeface="Tw Cen MT" panose="020B0602020104020603" pitchFamily="34" charset="0"/>
                  <a:ea typeface="Tahoma" panose="020B0604030504040204" pitchFamily="34" charset="0"/>
                  <a:cs typeface="Arial" panose="020B0604020202020204" pitchFamily="34" charset="0"/>
                </a:rPr>
                <a:t>Radial &amp; Ulnar nerves rehabilitation</a:t>
              </a:r>
            </a:p>
            <a:p>
              <a:pPr algn="ctr"/>
              <a:endParaRPr lang="en-US" sz="1400" b="1" dirty="0">
                <a:solidFill>
                  <a:schemeClr val="bg1"/>
                </a:solidFill>
                <a:latin typeface="Tw Cen MT" panose="020B0602020104020603" pitchFamily="34" charset="0"/>
                <a:ea typeface="Tahoma" panose="020B060403050404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C076CC46-0678-43DA-9EF7-B95583A77347}"/>
                </a:ext>
              </a:extLst>
            </p:cNvPr>
            <p:cNvCxnSpPr>
              <a:cxnSpLocks/>
            </p:cNvCxnSpPr>
            <p:nvPr/>
          </p:nvCxnSpPr>
          <p:spPr>
            <a:xfrm>
              <a:off x="6826704" y="3848100"/>
              <a:ext cx="1752146" cy="0"/>
            </a:xfrm>
            <a:prstGeom prst="line">
              <a:avLst/>
            </a:prstGeom>
            <a:ln w="3175">
              <a:solidFill>
                <a:schemeClr val="bg1">
                  <a:lumMod val="9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Rectangle: Top Corners Rounded 8">
              <a:extLst>
                <a:ext uri="{FF2B5EF4-FFF2-40B4-BE49-F238E27FC236}">
                  <a16:creationId xmlns:a16="http://schemas.microsoft.com/office/drawing/2014/main" id="{911E1196-1A73-46F5-AC86-C93A2D275355}"/>
                </a:ext>
              </a:extLst>
            </p:cNvPr>
            <p:cNvSpPr/>
            <p:nvPr/>
          </p:nvSpPr>
          <p:spPr>
            <a:xfrm flipV="1">
              <a:off x="6826704" y="4927669"/>
              <a:ext cx="1752146" cy="461666"/>
            </a:xfrm>
            <a:prstGeom prst="round2SameRect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4F4D91B6-2580-408E-8ECB-F8A2E0596B18}"/>
                </a:ext>
              </a:extLst>
            </p:cNvPr>
            <p:cNvSpPr txBox="1"/>
            <p:nvPr/>
          </p:nvSpPr>
          <p:spPr>
            <a:xfrm>
              <a:off x="6926717" y="4873861"/>
              <a:ext cx="1390196" cy="50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solidFill>
                    <a:schemeClr val="bg1">
                      <a:lumMod val="95000"/>
                    </a:schemeClr>
                  </a:solidFill>
                  <a:latin typeface="Tw Cen MT" panose="020B0602020104020603" pitchFamily="34" charset="0"/>
                  <a:ea typeface="Tahoma" panose="020B0604030504040204" pitchFamily="34" charset="0"/>
                  <a:cs typeface="Arial" panose="020B0604020202020204" pitchFamily="34" charset="0"/>
                </a:rPr>
                <a:t>Exercise 2</a:t>
              </a:r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F94BD897-C095-49DC-9B1C-A148FE058235}"/>
                </a:ext>
              </a:extLst>
            </p:cNvPr>
            <p:cNvSpPr/>
            <p:nvPr/>
          </p:nvSpPr>
          <p:spPr>
            <a:xfrm>
              <a:off x="8124826" y="5033963"/>
              <a:ext cx="238124" cy="23812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639CD15B-C3AD-4EFD-A4F1-4D28D326AF79}"/>
                </a:ext>
              </a:extLst>
            </p:cNvPr>
            <p:cNvGrpSpPr/>
            <p:nvPr/>
          </p:nvGrpSpPr>
          <p:grpSpPr>
            <a:xfrm>
              <a:off x="8212190" y="5097993"/>
              <a:ext cx="73669" cy="78586"/>
              <a:chOff x="8212190" y="5097993"/>
              <a:chExt cx="73669" cy="78586"/>
            </a:xfrm>
          </p:grpSpPr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B0FAED59-BC0C-48C7-BAA6-B2B888D22161}"/>
                  </a:ext>
                </a:extLst>
              </p:cNvPr>
              <p:cNvCxnSpPr>
                <a:cxnSpLocks/>
              </p:cNvCxnSpPr>
              <p:nvPr/>
            </p:nvCxnSpPr>
            <p:spPr>
              <a:xfrm rot="18900000">
                <a:off x="8249880" y="5097993"/>
                <a:ext cx="0" cy="73670"/>
              </a:xfrm>
              <a:prstGeom prst="line">
                <a:avLst/>
              </a:prstGeom>
              <a:ln w="19050">
                <a:solidFill>
                  <a:srgbClr val="F2524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2E49FAA9-2E30-4CA0-9B76-EEBAC0EC29C9}"/>
                  </a:ext>
                </a:extLst>
              </p:cNvPr>
              <p:cNvCxnSpPr>
                <a:cxnSpLocks/>
              </p:cNvCxnSpPr>
              <p:nvPr/>
            </p:nvCxnSpPr>
            <p:spPr>
              <a:xfrm rot="13500000">
                <a:off x="8249025" y="5139744"/>
                <a:ext cx="0" cy="73669"/>
              </a:xfrm>
              <a:prstGeom prst="line">
                <a:avLst/>
              </a:prstGeom>
              <a:ln w="19050">
                <a:solidFill>
                  <a:srgbClr val="F2524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2" name="Exo Finger">
            <a:hlinkClick r:id="" action="ppaction://media"/>
            <a:extLst>
              <a:ext uri="{FF2B5EF4-FFF2-40B4-BE49-F238E27FC236}">
                <a16:creationId xmlns:a16="http://schemas.microsoft.com/office/drawing/2014/main" id="{22893765-AAF9-45F2-BD31-A87F0583DD4D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295666" y="1343279"/>
            <a:ext cx="8180371" cy="4373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122656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911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4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9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extBox 43">
            <a:extLst>
              <a:ext uri="{FF2B5EF4-FFF2-40B4-BE49-F238E27FC236}">
                <a16:creationId xmlns:a16="http://schemas.microsoft.com/office/drawing/2014/main" id="{8BC93040-FFDA-4DC0-86C8-A8CC291E8CE9}"/>
              </a:ext>
            </a:extLst>
          </p:cNvPr>
          <p:cNvSpPr txBox="1"/>
          <p:nvPr/>
        </p:nvSpPr>
        <p:spPr>
          <a:xfrm>
            <a:off x="3183129" y="2182739"/>
            <a:ext cx="1003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25245"/>
                </a:solidFill>
                <a:latin typeface="Montserrat ExtraBold" panose="00000900000000000000" pitchFamily="2" charset="0"/>
              </a:rPr>
              <a:t>Jan 8</a:t>
            </a:r>
            <a:r>
              <a:rPr lang="en-US" b="1" baseline="30000" dirty="0">
                <a:solidFill>
                  <a:srgbClr val="F25245"/>
                </a:solidFill>
                <a:latin typeface="Montserrat ExtraBold" panose="00000900000000000000" pitchFamily="2" charset="0"/>
              </a:rPr>
              <a:t>th</a:t>
            </a:r>
            <a:r>
              <a:rPr lang="en-US" b="1" dirty="0">
                <a:solidFill>
                  <a:srgbClr val="F25245"/>
                </a:solidFill>
                <a:latin typeface="Montserrat ExtraBold" panose="00000900000000000000" pitchFamily="2" charset="0"/>
              </a:rPr>
              <a:t> 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E7A66F5-598B-4460-B1D8-1F41A14EEE8F}"/>
              </a:ext>
            </a:extLst>
          </p:cNvPr>
          <p:cNvSpPr txBox="1"/>
          <p:nvPr/>
        </p:nvSpPr>
        <p:spPr>
          <a:xfrm>
            <a:off x="3183129" y="2975693"/>
            <a:ext cx="1003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3600" b="1">
                <a:latin typeface="Montserrat ExtraBold" panose="00000900000000000000" pitchFamily="2" charset="0"/>
              </a:defRPr>
            </a:lvl1pPr>
          </a:lstStyle>
          <a:p>
            <a:pPr algn="ctr"/>
            <a:r>
              <a:rPr lang="en-US" sz="1800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Montserrat ExtraBold" panose="00000900000000000000" pitchFamily="2" charset="0"/>
              </a:rPr>
              <a:t>Jan 20</a:t>
            </a:r>
            <a:r>
              <a:rPr lang="en-US" sz="1800" b="1" baseline="30000" dirty="0">
                <a:solidFill>
                  <a:schemeClr val="accent4">
                    <a:lumMod val="60000"/>
                    <a:lumOff val="40000"/>
                  </a:schemeClr>
                </a:solidFill>
                <a:latin typeface="Montserrat ExtraBold" panose="00000900000000000000" pitchFamily="2" charset="0"/>
              </a:rPr>
              <a:t>th</a:t>
            </a:r>
            <a:r>
              <a:rPr lang="en-US" sz="1800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Montserrat ExtraBold" panose="00000900000000000000" pitchFamily="2" charset="0"/>
              </a:rPr>
              <a:t> </a:t>
            </a: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078CAE6-6A66-4B47-BEB3-1CF1F9AC5A6E}"/>
              </a:ext>
            </a:extLst>
          </p:cNvPr>
          <p:cNvCxnSpPr>
            <a:cxnSpLocks/>
          </p:cNvCxnSpPr>
          <p:nvPr/>
        </p:nvCxnSpPr>
        <p:spPr>
          <a:xfrm>
            <a:off x="3671290" y="2582786"/>
            <a:ext cx="0" cy="366029"/>
          </a:xfrm>
          <a:prstGeom prst="line">
            <a:avLst/>
          </a:prstGeom>
          <a:ln w="50800">
            <a:solidFill>
              <a:srgbClr val="F25245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D26B9647-01CE-4ED3-A1DC-86BEBAFB30FE}"/>
              </a:ext>
            </a:extLst>
          </p:cNvPr>
          <p:cNvCxnSpPr>
            <a:cxnSpLocks/>
          </p:cNvCxnSpPr>
          <p:nvPr/>
        </p:nvCxnSpPr>
        <p:spPr>
          <a:xfrm>
            <a:off x="3684779" y="3473814"/>
            <a:ext cx="0" cy="366029"/>
          </a:xfrm>
          <a:prstGeom prst="line">
            <a:avLst/>
          </a:prstGeom>
          <a:ln w="50800">
            <a:solidFill>
              <a:schemeClr val="accent4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1D7A9755-D3C7-45B9-84BE-3AAD3354FBA8}"/>
              </a:ext>
            </a:extLst>
          </p:cNvPr>
          <p:cNvSpPr txBox="1"/>
          <p:nvPr/>
        </p:nvSpPr>
        <p:spPr>
          <a:xfrm>
            <a:off x="3096838" y="4798928"/>
            <a:ext cx="1148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3600" b="1">
                <a:latin typeface="Montserrat ExtraBold" panose="00000900000000000000" pitchFamily="2" charset="0"/>
              </a:defRPr>
            </a:lvl1pPr>
          </a:lstStyle>
          <a:p>
            <a:r>
              <a:rPr lang="en-US" sz="1800" dirty="0">
                <a:solidFill>
                  <a:srgbClr val="9C5D71"/>
                </a:solidFill>
              </a:rPr>
              <a:t>March 1</a:t>
            </a:r>
            <a:r>
              <a:rPr lang="en-US" sz="1800" baseline="30000" dirty="0">
                <a:solidFill>
                  <a:srgbClr val="9C5D71"/>
                </a:solidFill>
              </a:rPr>
              <a:t>st</a:t>
            </a:r>
            <a:r>
              <a:rPr lang="en-US" sz="1800" dirty="0">
                <a:solidFill>
                  <a:srgbClr val="9C5D71"/>
                </a:solidFill>
              </a:rPr>
              <a:t> </a:t>
            </a:r>
            <a:endParaRPr lang="en-US" sz="2000" dirty="0">
              <a:solidFill>
                <a:srgbClr val="9C5D71"/>
              </a:solidFill>
            </a:endParaRP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91353778-592E-4098-8A5C-BCC414E33B0B}"/>
              </a:ext>
            </a:extLst>
          </p:cNvPr>
          <p:cNvCxnSpPr>
            <a:cxnSpLocks/>
          </p:cNvCxnSpPr>
          <p:nvPr/>
        </p:nvCxnSpPr>
        <p:spPr>
          <a:xfrm>
            <a:off x="3684779" y="4374874"/>
            <a:ext cx="0" cy="366029"/>
          </a:xfrm>
          <a:prstGeom prst="line">
            <a:avLst/>
          </a:prstGeom>
          <a:ln w="50800">
            <a:solidFill>
              <a:srgbClr val="695E78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2A95D77F-4B88-4969-AC4A-5F3665B2E4FE}"/>
              </a:ext>
            </a:extLst>
          </p:cNvPr>
          <p:cNvSpPr txBox="1"/>
          <p:nvPr/>
        </p:nvSpPr>
        <p:spPr>
          <a:xfrm>
            <a:off x="1168945" y="2167477"/>
            <a:ext cx="26329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w Cen MT" panose="020B0602020104020603" pitchFamily="34" charset="0"/>
                <a:ea typeface="Tahoma" panose="020B0604030504040204" pitchFamily="34" charset="0"/>
                <a:cs typeface="Arial" panose="020B0604020202020204" pitchFamily="34" charset="0"/>
              </a:rPr>
              <a:t>Cardboard model </a:t>
            </a:r>
          </a:p>
          <a:p>
            <a:pPr algn="ctr"/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w Cen MT" panose="020B0602020104020603" pitchFamily="34" charset="0"/>
                <a:ea typeface="Tahoma" panose="020B0604030504040204" pitchFamily="34" charset="0"/>
                <a:cs typeface="Arial" panose="020B0604020202020204" pitchFamily="34" charset="0"/>
              </a:rPr>
              <a:t>actuation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3DB52463-B0E1-4C00-A0B3-37DB167747ED}"/>
              </a:ext>
            </a:extLst>
          </p:cNvPr>
          <p:cNvSpPr txBox="1"/>
          <p:nvPr/>
        </p:nvSpPr>
        <p:spPr>
          <a:xfrm>
            <a:off x="3433169" y="2898749"/>
            <a:ext cx="26329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w Cen MT" panose="020B0602020104020603" pitchFamily="34" charset="0"/>
                <a:ea typeface="Tahoma" panose="020B0604030504040204" pitchFamily="34" charset="0"/>
                <a:cs typeface="Arial" panose="020B0604020202020204" pitchFamily="34" charset="0"/>
              </a:rPr>
              <a:t>3D modeling </a:t>
            </a:r>
          </a:p>
          <a:p>
            <a:pPr algn="ctr"/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w Cen MT" panose="020B0602020104020603" pitchFamily="34" charset="0"/>
                <a:ea typeface="Tahoma" panose="020B0604030504040204" pitchFamily="34" charset="0"/>
                <a:cs typeface="Arial" panose="020B0604020202020204" pitchFamily="34" charset="0"/>
              </a:rPr>
              <a:t>and simulation 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5CBFEB48-9C11-450B-84C8-67F5096509BF}"/>
              </a:ext>
            </a:extLst>
          </p:cNvPr>
          <p:cNvSpPr txBox="1"/>
          <p:nvPr/>
        </p:nvSpPr>
        <p:spPr>
          <a:xfrm>
            <a:off x="3671290" y="4798739"/>
            <a:ext cx="26329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w Cen MT" panose="020B0602020104020603" pitchFamily="34" charset="0"/>
                <a:ea typeface="Tahoma" panose="020B0604030504040204" pitchFamily="34" charset="0"/>
                <a:cs typeface="Arial" panose="020B0604020202020204" pitchFamily="34" charset="0"/>
              </a:rPr>
              <a:t>Design assembly</a:t>
            </a:r>
          </a:p>
          <a:p>
            <a:pPr algn="ctr"/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w Cen MT" panose="020B0602020104020603" pitchFamily="34" charset="0"/>
                <a:ea typeface="Tahoma" panose="020B0604030504040204" pitchFamily="34" charset="0"/>
                <a:cs typeface="Arial" panose="020B0604020202020204" pitchFamily="34" charset="0"/>
              </a:rPr>
              <a:t>and actuation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2885403-E0AF-4934-8679-1D914BD4F0B0}"/>
              </a:ext>
            </a:extLst>
          </p:cNvPr>
          <p:cNvSpPr txBox="1"/>
          <p:nvPr/>
        </p:nvSpPr>
        <p:spPr>
          <a:xfrm>
            <a:off x="3901403" y="723943"/>
            <a:ext cx="438919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w Cen MT" panose="020B0602020104020603" pitchFamily="34" charset="0"/>
                <a:ea typeface="Tahoma" panose="020B0604030504040204" pitchFamily="34" charset="0"/>
                <a:cs typeface="Arial" panose="020B0604020202020204" pitchFamily="34" charset="0"/>
              </a:rPr>
              <a:t>Our Timeline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C01ADF0-477E-4475-8139-97880B101CBE}"/>
              </a:ext>
            </a:extLst>
          </p:cNvPr>
          <p:cNvSpPr txBox="1"/>
          <p:nvPr/>
        </p:nvSpPr>
        <p:spPr>
          <a:xfrm>
            <a:off x="2205996" y="1426844"/>
            <a:ext cx="77800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Tw Cen MT" panose="020B0602020104020603" pitchFamily="34" charset="0"/>
                <a:ea typeface="Tahoma" panose="020B0604030504040204" pitchFamily="34" charset="0"/>
                <a:cs typeface="Arial" panose="020B0604020202020204" pitchFamily="34" charset="0"/>
              </a:rPr>
              <a:t>The timeline we have followed the project and to continue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492C403-3236-46EF-A7B6-8E94217CDC06}"/>
              </a:ext>
            </a:extLst>
          </p:cNvPr>
          <p:cNvSpPr txBox="1"/>
          <p:nvPr/>
        </p:nvSpPr>
        <p:spPr>
          <a:xfrm>
            <a:off x="3183129" y="3839843"/>
            <a:ext cx="1003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3600" b="1">
                <a:latin typeface="Montserrat ExtraBold" panose="00000900000000000000" pitchFamily="2" charset="0"/>
              </a:defRPr>
            </a:lvl1pPr>
          </a:lstStyle>
          <a:p>
            <a:pPr algn="ctr"/>
            <a:r>
              <a:rPr lang="en-US" sz="1800" b="1" dirty="0">
                <a:solidFill>
                  <a:schemeClr val="accent1">
                    <a:lumMod val="75000"/>
                  </a:schemeClr>
                </a:solidFill>
                <a:latin typeface="Montserrat ExtraBold" panose="00000900000000000000" pitchFamily="2" charset="0"/>
              </a:rPr>
              <a:t>Feb 10</a:t>
            </a:r>
            <a:r>
              <a:rPr lang="en-US" sz="1800" b="1" baseline="30000" dirty="0">
                <a:solidFill>
                  <a:schemeClr val="accent1">
                    <a:lumMod val="75000"/>
                  </a:schemeClr>
                </a:solidFill>
                <a:latin typeface="Montserrat ExtraBold" panose="00000900000000000000" pitchFamily="2" charset="0"/>
              </a:rPr>
              <a:t>th</a:t>
            </a:r>
            <a:r>
              <a:rPr lang="en-US" sz="1800" b="1" dirty="0">
                <a:solidFill>
                  <a:schemeClr val="accent1">
                    <a:lumMod val="75000"/>
                  </a:schemeClr>
                </a:solidFill>
                <a:latin typeface="Montserrat ExtraBold" panose="00000900000000000000" pitchFamily="2" charset="0"/>
              </a:rPr>
              <a:t>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7ED9467-C35D-4EA9-B868-CB6886A5A12C}"/>
              </a:ext>
            </a:extLst>
          </p:cNvPr>
          <p:cNvSpPr txBox="1"/>
          <p:nvPr/>
        </p:nvSpPr>
        <p:spPr>
          <a:xfrm>
            <a:off x="1822363" y="3830719"/>
            <a:ext cx="14088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w Cen MT" panose="020B0602020104020603" pitchFamily="34" charset="0"/>
                <a:ea typeface="Tahoma" panose="020B0604030504040204" pitchFamily="34" charset="0"/>
                <a:cs typeface="Arial" panose="020B0604020202020204" pitchFamily="34" charset="0"/>
              </a:rPr>
              <a:t>3D printing and testing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BE7D49A-D718-4D77-8198-F5EF7F5AF715}"/>
              </a:ext>
            </a:extLst>
          </p:cNvPr>
          <p:cNvSpPr txBox="1"/>
          <p:nvPr/>
        </p:nvSpPr>
        <p:spPr>
          <a:xfrm>
            <a:off x="7945877" y="2179353"/>
            <a:ext cx="12702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F25245"/>
                </a:solidFill>
                <a:latin typeface="Montserrat ExtraBold" panose="00000900000000000000" pitchFamily="2" charset="0"/>
              </a:rPr>
              <a:t>March 20</a:t>
            </a:r>
            <a:r>
              <a:rPr lang="en-US" sz="1600" b="1" baseline="30000" dirty="0">
                <a:solidFill>
                  <a:srgbClr val="F25245"/>
                </a:solidFill>
                <a:latin typeface="Montserrat ExtraBold" panose="00000900000000000000" pitchFamily="2" charset="0"/>
              </a:rPr>
              <a:t>th</a:t>
            </a:r>
            <a:r>
              <a:rPr lang="en-US" sz="1600" b="1" dirty="0">
                <a:solidFill>
                  <a:srgbClr val="F25245"/>
                </a:solidFill>
                <a:latin typeface="Montserrat ExtraBold" panose="00000900000000000000" pitchFamily="2" charset="0"/>
              </a:rPr>
              <a:t>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E0AF922-7201-4284-8D86-6243F27A552A}"/>
              </a:ext>
            </a:extLst>
          </p:cNvPr>
          <p:cNvSpPr txBox="1"/>
          <p:nvPr/>
        </p:nvSpPr>
        <p:spPr>
          <a:xfrm>
            <a:off x="7945877" y="2962147"/>
            <a:ext cx="1150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3600" b="1">
                <a:latin typeface="Montserrat ExtraBold" panose="00000900000000000000" pitchFamily="2" charset="0"/>
              </a:defRPr>
            </a:lvl1pPr>
          </a:lstStyle>
          <a:p>
            <a:pPr algn="ctr"/>
            <a:r>
              <a:rPr lang="en-US" sz="1800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Montserrat ExtraBold" panose="00000900000000000000" pitchFamily="2" charset="0"/>
              </a:rPr>
              <a:t>April 20</a:t>
            </a:r>
            <a:r>
              <a:rPr lang="en-US" sz="1800" b="1" baseline="30000" dirty="0">
                <a:solidFill>
                  <a:schemeClr val="accent4">
                    <a:lumMod val="60000"/>
                    <a:lumOff val="40000"/>
                  </a:schemeClr>
                </a:solidFill>
                <a:latin typeface="Montserrat ExtraBold" panose="00000900000000000000" pitchFamily="2" charset="0"/>
              </a:rPr>
              <a:t>th</a:t>
            </a:r>
            <a:r>
              <a:rPr lang="en-US" sz="1800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Montserrat ExtraBold" panose="00000900000000000000" pitchFamily="2" charset="0"/>
              </a:rPr>
              <a:t> 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D4E065E7-7738-40D2-A41F-FAA202E9430A}"/>
              </a:ext>
            </a:extLst>
          </p:cNvPr>
          <p:cNvCxnSpPr>
            <a:cxnSpLocks/>
          </p:cNvCxnSpPr>
          <p:nvPr/>
        </p:nvCxnSpPr>
        <p:spPr>
          <a:xfrm>
            <a:off x="8580995" y="2569240"/>
            <a:ext cx="0" cy="366029"/>
          </a:xfrm>
          <a:prstGeom prst="line">
            <a:avLst/>
          </a:prstGeom>
          <a:ln w="50800">
            <a:solidFill>
              <a:srgbClr val="F25245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1AB358B3-4E26-4C31-B711-4865098E78C5}"/>
              </a:ext>
            </a:extLst>
          </p:cNvPr>
          <p:cNvSpPr txBox="1"/>
          <p:nvPr/>
        </p:nvSpPr>
        <p:spPr>
          <a:xfrm>
            <a:off x="8006543" y="4785382"/>
            <a:ext cx="1148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3600" b="1">
                <a:latin typeface="Montserrat ExtraBold" panose="00000900000000000000" pitchFamily="2" charset="0"/>
              </a:defRPr>
            </a:lvl1pPr>
          </a:lstStyle>
          <a:p>
            <a:r>
              <a:rPr lang="en-US" sz="1800" dirty="0">
                <a:solidFill>
                  <a:srgbClr val="9C5D71"/>
                </a:solidFill>
              </a:rPr>
              <a:t>June 1</a:t>
            </a:r>
            <a:r>
              <a:rPr lang="en-US" sz="1800" baseline="30000" dirty="0">
                <a:solidFill>
                  <a:srgbClr val="9C5D71"/>
                </a:solidFill>
              </a:rPr>
              <a:t>st</a:t>
            </a:r>
            <a:r>
              <a:rPr lang="en-US" sz="1800" dirty="0">
                <a:solidFill>
                  <a:srgbClr val="9C5D71"/>
                </a:solidFill>
              </a:rPr>
              <a:t> </a:t>
            </a:r>
            <a:endParaRPr lang="en-US" sz="2000" dirty="0">
              <a:solidFill>
                <a:srgbClr val="9C5D71"/>
              </a:solidFill>
            </a:endParaRP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623034C7-9B6B-4E6F-8385-D17F22D38191}"/>
              </a:ext>
            </a:extLst>
          </p:cNvPr>
          <p:cNvCxnSpPr>
            <a:cxnSpLocks/>
          </p:cNvCxnSpPr>
          <p:nvPr/>
        </p:nvCxnSpPr>
        <p:spPr>
          <a:xfrm>
            <a:off x="8594484" y="4361328"/>
            <a:ext cx="0" cy="366029"/>
          </a:xfrm>
          <a:prstGeom prst="line">
            <a:avLst/>
          </a:prstGeom>
          <a:ln w="50800">
            <a:solidFill>
              <a:srgbClr val="695E78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89560A87-ED01-4B64-90D6-DE80E685E7DD}"/>
              </a:ext>
            </a:extLst>
          </p:cNvPr>
          <p:cNvSpPr txBox="1"/>
          <p:nvPr/>
        </p:nvSpPr>
        <p:spPr>
          <a:xfrm>
            <a:off x="5606508" y="2182739"/>
            <a:ext cx="26329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w Cen MT" panose="020B0602020104020603" pitchFamily="34" charset="0"/>
                <a:ea typeface="Tahoma" panose="020B0604030504040204" pitchFamily="34" charset="0"/>
                <a:cs typeface="Arial" panose="020B0604020202020204" pitchFamily="34" charset="0"/>
              </a:rPr>
              <a:t>Remaining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w Cen MT" panose="020B0602020104020603" pitchFamily="34" charset="0"/>
                <a:ea typeface="Tahoma" panose="020B0604030504040204" pitchFamily="34" charset="0"/>
                <a:cs typeface="Arial" panose="020B0604020202020204" pitchFamily="34" charset="0"/>
              </a:rPr>
              <a:t>Servobox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w Cen MT" panose="020B0602020104020603" pitchFamily="34" charset="0"/>
                <a:ea typeface="Tahoma" panose="020B0604030504040204" pitchFamily="34" charset="0"/>
                <a:cs typeface="Arial" panose="020B0604020202020204" pitchFamily="34" charset="0"/>
              </a:rPr>
              <a:t> </a:t>
            </a:r>
          </a:p>
          <a:p>
            <a:pPr algn="ctr"/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w Cen MT" panose="020B0602020104020603" pitchFamily="34" charset="0"/>
                <a:ea typeface="Tahoma" panose="020B0604030504040204" pitchFamily="34" charset="0"/>
                <a:cs typeface="Arial" panose="020B0604020202020204" pitchFamily="34" charset="0"/>
              </a:rPr>
              <a:t>printing &amp; assembly 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065964B-08B9-4FB0-920C-30A7A6EFB6CA}"/>
              </a:ext>
            </a:extLst>
          </p:cNvPr>
          <p:cNvSpPr txBox="1"/>
          <p:nvPr/>
        </p:nvSpPr>
        <p:spPr>
          <a:xfrm>
            <a:off x="8981834" y="2941856"/>
            <a:ext cx="263298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w Cen MT" panose="020B0602020104020603" pitchFamily="34" charset="0"/>
                <a:ea typeface="Tahoma" panose="020B0604030504040204" pitchFamily="34" charset="0"/>
                <a:cs typeface="Arial" panose="020B0604020202020204" pitchFamily="34" charset="0"/>
              </a:rPr>
              <a:t>Application and </a:t>
            </a:r>
          </a:p>
          <a:p>
            <a:pPr algn="ctr"/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w Cen MT" panose="020B0602020104020603" pitchFamily="34" charset="0"/>
                <a:ea typeface="Tahoma" panose="020B0604030504040204" pitchFamily="34" charset="0"/>
                <a:cs typeface="Arial" panose="020B0604020202020204" pitchFamily="34" charset="0"/>
              </a:rPr>
              <a:t>Input interface </a:t>
            </a:r>
          </a:p>
          <a:p>
            <a:pPr algn="ctr"/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Tw Cen MT" panose="020B0602020104020603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9047D87-3FDF-49E9-996D-3389ECF76A03}"/>
              </a:ext>
            </a:extLst>
          </p:cNvPr>
          <p:cNvSpPr txBox="1"/>
          <p:nvPr/>
        </p:nvSpPr>
        <p:spPr>
          <a:xfrm>
            <a:off x="9096134" y="4788586"/>
            <a:ext cx="26329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w Cen MT" panose="020B0602020104020603" pitchFamily="34" charset="0"/>
                <a:ea typeface="Tahoma" panose="020B0604030504040204" pitchFamily="34" charset="0"/>
                <a:cs typeface="Arial" panose="020B0604020202020204" pitchFamily="34" charset="0"/>
              </a:rPr>
              <a:t>Final Presentation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1B24911-1013-4E7C-A6B7-26E56D0E0308}"/>
              </a:ext>
            </a:extLst>
          </p:cNvPr>
          <p:cNvSpPr txBox="1"/>
          <p:nvPr/>
        </p:nvSpPr>
        <p:spPr>
          <a:xfrm>
            <a:off x="8092833" y="3826297"/>
            <a:ext cx="11488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3600" b="1">
                <a:latin typeface="Montserrat ExtraBold" panose="00000900000000000000" pitchFamily="2" charset="0"/>
              </a:defRPr>
            </a:lvl1pPr>
          </a:lstStyle>
          <a:p>
            <a:pPr algn="ctr"/>
            <a:r>
              <a:rPr lang="en-US" sz="1800" b="1" dirty="0">
                <a:solidFill>
                  <a:schemeClr val="accent1">
                    <a:lumMod val="75000"/>
                  </a:schemeClr>
                </a:solidFill>
                <a:latin typeface="Montserrat ExtraBold" panose="00000900000000000000" pitchFamily="2" charset="0"/>
              </a:rPr>
              <a:t>May 20</a:t>
            </a:r>
            <a:r>
              <a:rPr lang="en-US" sz="1800" b="1" baseline="30000" dirty="0">
                <a:solidFill>
                  <a:schemeClr val="accent1">
                    <a:lumMod val="75000"/>
                  </a:schemeClr>
                </a:solidFill>
                <a:latin typeface="Montserrat ExtraBold" panose="00000900000000000000" pitchFamily="2" charset="0"/>
              </a:rPr>
              <a:t>th</a:t>
            </a:r>
            <a:r>
              <a:rPr lang="en-US" sz="1800" b="1" dirty="0">
                <a:solidFill>
                  <a:schemeClr val="accent1">
                    <a:lumMod val="75000"/>
                  </a:schemeClr>
                </a:solidFill>
                <a:latin typeface="Montserrat ExtraBold" panose="00000900000000000000" pitchFamily="2" charset="0"/>
              </a:rPr>
              <a:t> 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182BCF4-08A0-42C5-B97B-D5B083A4D334}"/>
              </a:ext>
            </a:extLst>
          </p:cNvPr>
          <p:cNvSpPr txBox="1"/>
          <p:nvPr/>
        </p:nvSpPr>
        <p:spPr>
          <a:xfrm>
            <a:off x="6732068" y="3817173"/>
            <a:ext cx="140882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w Cen MT" panose="020B0602020104020603" pitchFamily="34" charset="0"/>
                <a:ea typeface="Tahoma" panose="020B0604030504040204" pitchFamily="34" charset="0"/>
                <a:cs typeface="Arial" panose="020B0604020202020204" pitchFamily="34" charset="0"/>
              </a:rPr>
              <a:t>Complete working Exoskeleton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48380F9D-BB8F-4777-A38C-20729786BDA5}"/>
              </a:ext>
            </a:extLst>
          </p:cNvPr>
          <p:cNvCxnSpPr>
            <a:cxnSpLocks/>
          </p:cNvCxnSpPr>
          <p:nvPr/>
        </p:nvCxnSpPr>
        <p:spPr>
          <a:xfrm>
            <a:off x="8594484" y="3345025"/>
            <a:ext cx="0" cy="366029"/>
          </a:xfrm>
          <a:prstGeom prst="line">
            <a:avLst/>
          </a:prstGeom>
          <a:ln w="50800">
            <a:solidFill>
              <a:schemeClr val="accent4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22827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5" grpId="0"/>
      <p:bldP spid="51" grpId="0"/>
      <p:bldP spid="56" grpId="0"/>
      <p:bldP spid="58" grpId="0"/>
      <p:bldP spid="59" grpId="0"/>
      <p:bldP spid="21" grpId="0"/>
      <p:bldP spid="22" grpId="0"/>
      <p:bldP spid="23" grpId="0"/>
      <p:bldP spid="24" grpId="0"/>
      <p:bldP spid="26" grpId="0"/>
      <p:bldP spid="28" grpId="0"/>
      <p:bldP spid="29" grpId="0"/>
      <p:bldP spid="30" grpId="0"/>
      <p:bldP spid="31" grpId="0"/>
      <p:bldP spid="3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CAE99C85-DFBC-43EE-B240-61F9C72C5A6F}"/>
              </a:ext>
            </a:extLst>
          </p:cNvPr>
          <p:cNvGrpSpPr/>
          <p:nvPr/>
        </p:nvGrpSpPr>
        <p:grpSpPr>
          <a:xfrm rot="5400000">
            <a:off x="8270614" y="-696907"/>
            <a:ext cx="4999102" cy="6085090"/>
            <a:chOff x="-4591051" y="1182939"/>
            <a:chExt cx="10086583" cy="7364159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2C649DC4-8153-4611-BF6E-69C4728B077E}"/>
                </a:ext>
              </a:extLst>
            </p:cNvPr>
            <p:cNvSpPr/>
            <p:nvPr/>
          </p:nvSpPr>
          <p:spPr>
            <a:xfrm>
              <a:off x="-4591051" y="2959100"/>
              <a:ext cx="5587998" cy="5587998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" name="Block Arc 3">
              <a:extLst>
                <a:ext uri="{FF2B5EF4-FFF2-40B4-BE49-F238E27FC236}">
                  <a16:creationId xmlns:a16="http://schemas.microsoft.com/office/drawing/2014/main" id="{506D6570-E71F-4843-B6D1-D6AD7D0DFB46}"/>
                </a:ext>
              </a:extLst>
            </p:cNvPr>
            <p:cNvSpPr/>
            <p:nvPr/>
          </p:nvSpPr>
          <p:spPr>
            <a:xfrm rot="10800000">
              <a:off x="-92468" y="1182939"/>
              <a:ext cx="5588000" cy="5588000"/>
            </a:xfrm>
            <a:prstGeom prst="blockArc">
              <a:avLst>
                <a:gd name="adj1" fmla="val 10800000"/>
                <a:gd name="adj2" fmla="val 0"/>
                <a:gd name="adj3" fmla="val 24318"/>
              </a:avLst>
            </a:prstGeom>
            <a:solidFill>
              <a:srgbClr val="F252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F73BEF00-C990-477F-963A-BC179BA8A232}"/>
              </a:ext>
            </a:extLst>
          </p:cNvPr>
          <p:cNvSpPr/>
          <p:nvPr/>
        </p:nvSpPr>
        <p:spPr>
          <a:xfrm rot="16200000">
            <a:off x="3961195" y="3465894"/>
            <a:ext cx="699121" cy="608508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5CE5809-0E1E-42AA-86B3-DC4B14A1F474}"/>
              </a:ext>
            </a:extLst>
          </p:cNvPr>
          <p:cNvGrpSpPr/>
          <p:nvPr/>
        </p:nvGrpSpPr>
        <p:grpSpPr>
          <a:xfrm>
            <a:off x="2364018" y="2594418"/>
            <a:ext cx="7463963" cy="794828"/>
            <a:chOff x="7799343" y="2499354"/>
            <a:chExt cx="3402244" cy="794828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B782E099-38DB-4A0F-A46D-420431D17BF4}"/>
                </a:ext>
              </a:extLst>
            </p:cNvPr>
            <p:cNvGrpSpPr/>
            <p:nvPr/>
          </p:nvGrpSpPr>
          <p:grpSpPr>
            <a:xfrm>
              <a:off x="7799343" y="2584738"/>
              <a:ext cx="600767" cy="520116"/>
              <a:chOff x="7799343" y="2699038"/>
              <a:chExt cx="600767" cy="520116"/>
            </a:xfrm>
          </p:grpSpPr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1B2FB197-6F8A-43FF-8B6B-5E943BDA7EE2}"/>
                  </a:ext>
                </a:extLst>
              </p:cNvPr>
              <p:cNvSpPr/>
              <p:nvPr/>
            </p:nvSpPr>
            <p:spPr>
              <a:xfrm>
                <a:off x="7799343" y="2699038"/>
                <a:ext cx="600767" cy="520116"/>
              </a:xfrm>
              <a:custGeom>
                <a:avLst/>
                <a:gdLst>
                  <a:gd name="connsiteX0" fmla="*/ 464458 w 600767"/>
                  <a:gd name="connsiteY0" fmla="*/ 0 h 520116"/>
                  <a:gd name="connsiteX1" fmla="*/ 558063 w 600767"/>
                  <a:gd name="connsiteY1" fmla="*/ 9436 h 520116"/>
                  <a:gd name="connsiteX2" fmla="*/ 600767 w 600767"/>
                  <a:gd name="connsiteY2" fmla="*/ 22693 h 520116"/>
                  <a:gd name="connsiteX3" fmla="*/ 600767 w 600767"/>
                  <a:gd name="connsiteY3" fmla="*/ 520116 h 520116"/>
                  <a:gd name="connsiteX4" fmla="*/ 5611 w 600767"/>
                  <a:gd name="connsiteY4" fmla="*/ 520116 h 520116"/>
                  <a:gd name="connsiteX5" fmla="*/ 0 w 600767"/>
                  <a:gd name="connsiteY5" fmla="*/ 464458 h 520116"/>
                  <a:gd name="connsiteX6" fmla="*/ 464458 w 600767"/>
                  <a:gd name="connsiteY6" fmla="*/ 0 h 5201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00767" h="520116">
                    <a:moveTo>
                      <a:pt x="464458" y="0"/>
                    </a:moveTo>
                    <a:cubicBezTo>
                      <a:pt x="496522" y="0"/>
                      <a:pt x="527828" y="3249"/>
                      <a:pt x="558063" y="9436"/>
                    </a:cubicBezTo>
                    <a:lnTo>
                      <a:pt x="600767" y="22693"/>
                    </a:lnTo>
                    <a:lnTo>
                      <a:pt x="600767" y="520116"/>
                    </a:lnTo>
                    <a:lnTo>
                      <a:pt x="5611" y="520116"/>
                    </a:lnTo>
                    <a:lnTo>
                      <a:pt x="0" y="464458"/>
                    </a:lnTo>
                    <a:cubicBezTo>
                      <a:pt x="0" y="207945"/>
                      <a:pt x="207945" y="0"/>
                      <a:pt x="464458" y="0"/>
                    </a:cubicBezTo>
                    <a:close/>
                  </a:path>
                </a:pathLst>
              </a:custGeom>
              <a:solidFill>
                <a:srgbClr val="F2524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969C3B14-2D0B-473A-8218-80AF27EDD7B6}"/>
                  </a:ext>
                </a:extLst>
              </p:cNvPr>
              <p:cNvSpPr txBox="1"/>
              <p:nvPr/>
            </p:nvSpPr>
            <p:spPr>
              <a:xfrm>
                <a:off x="7927448" y="2743503"/>
                <a:ext cx="40551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solidFill>
                      <a:schemeClr val="bg1"/>
                    </a:solidFill>
                  </a:rPr>
                  <a:t>1</a:t>
                </a:r>
              </a:p>
            </p:txBody>
          </p:sp>
        </p:grp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229542DD-53B5-46EE-B039-591C4B172E97}"/>
                </a:ext>
              </a:extLst>
            </p:cNvPr>
            <p:cNvSpPr txBox="1"/>
            <p:nvPr/>
          </p:nvSpPr>
          <p:spPr>
            <a:xfrm>
              <a:off x="8511887" y="2770962"/>
              <a:ext cx="230283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latin typeface="Tw Cen MT" panose="020B0602020104020603" pitchFamily="34" charset="0"/>
                  <a:ea typeface="Tahoma" panose="020B0604030504040204" pitchFamily="34" charset="0"/>
                  <a:cs typeface="Arial" panose="020B0604020202020204" pitchFamily="34" charset="0"/>
                </a:rPr>
                <a:t>Current methods costly and tedious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7E465F64-4A13-4C72-8F7F-6AB2F1CCB72C}"/>
                </a:ext>
              </a:extLst>
            </p:cNvPr>
            <p:cNvSpPr txBox="1"/>
            <p:nvPr/>
          </p:nvSpPr>
          <p:spPr>
            <a:xfrm>
              <a:off x="8511887" y="2499354"/>
              <a:ext cx="26897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F25245"/>
                  </a:solidFill>
                  <a:latin typeface="Tw Cen MT" panose="020B0602020104020603" pitchFamily="34" charset="0"/>
                  <a:ea typeface="Tahoma" panose="020B0604030504040204" pitchFamily="34" charset="0"/>
                  <a:cs typeface="Arial" panose="020B0604020202020204" pitchFamily="34" charset="0"/>
                </a:rPr>
                <a:t>Stroke patients paralyzed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47EE9F7C-DBAB-42FB-AB9D-65CC06779D18}"/>
              </a:ext>
            </a:extLst>
          </p:cNvPr>
          <p:cNvGrpSpPr/>
          <p:nvPr/>
        </p:nvGrpSpPr>
        <p:grpSpPr>
          <a:xfrm>
            <a:off x="2364109" y="3518723"/>
            <a:ext cx="7356176" cy="794828"/>
            <a:chOff x="7799343" y="3634190"/>
            <a:chExt cx="3402244" cy="794828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316CB500-0D8F-486E-B6E9-3256E4547E43}"/>
                </a:ext>
              </a:extLst>
            </p:cNvPr>
            <p:cNvGrpSpPr/>
            <p:nvPr/>
          </p:nvGrpSpPr>
          <p:grpSpPr>
            <a:xfrm>
              <a:off x="7799343" y="3715038"/>
              <a:ext cx="600767" cy="520116"/>
              <a:chOff x="7799343" y="2699038"/>
              <a:chExt cx="600767" cy="520116"/>
            </a:xfrm>
          </p:grpSpPr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0CD2F6B8-7EA3-4A9F-A71A-4661C43C2494}"/>
                  </a:ext>
                </a:extLst>
              </p:cNvPr>
              <p:cNvSpPr/>
              <p:nvPr/>
            </p:nvSpPr>
            <p:spPr>
              <a:xfrm>
                <a:off x="7799343" y="2699038"/>
                <a:ext cx="600767" cy="520116"/>
              </a:xfrm>
              <a:custGeom>
                <a:avLst/>
                <a:gdLst>
                  <a:gd name="connsiteX0" fmla="*/ 464458 w 600767"/>
                  <a:gd name="connsiteY0" fmla="*/ 0 h 520116"/>
                  <a:gd name="connsiteX1" fmla="*/ 558063 w 600767"/>
                  <a:gd name="connsiteY1" fmla="*/ 9436 h 520116"/>
                  <a:gd name="connsiteX2" fmla="*/ 600767 w 600767"/>
                  <a:gd name="connsiteY2" fmla="*/ 22693 h 520116"/>
                  <a:gd name="connsiteX3" fmla="*/ 600767 w 600767"/>
                  <a:gd name="connsiteY3" fmla="*/ 520116 h 520116"/>
                  <a:gd name="connsiteX4" fmla="*/ 5611 w 600767"/>
                  <a:gd name="connsiteY4" fmla="*/ 520116 h 520116"/>
                  <a:gd name="connsiteX5" fmla="*/ 0 w 600767"/>
                  <a:gd name="connsiteY5" fmla="*/ 464458 h 520116"/>
                  <a:gd name="connsiteX6" fmla="*/ 464458 w 600767"/>
                  <a:gd name="connsiteY6" fmla="*/ 0 h 5201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00767" h="520116">
                    <a:moveTo>
                      <a:pt x="464458" y="0"/>
                    </a:moveTo>
                    <a:cubicBezTo>
                      <a:pt x="496522" y="0"/>
                      <a:pt x="527828" y="3249"/>
                      <a:pt x="558063" y="9436"/>
                    </a:cubicBezTo>
                    <a:lnTo>
                      <a:pt x="600767" y="22693"/>
                    </a:lnTo>
                    <a:lnTo>
                      <a:pt x="600767" y="520116"/>
                    </a:lnTo>
                    <a:lnTo>
                      <a:pt x="5611" y="520116"/>
                    </a:lnTo>
                    <a:lnTo>
                      <a:pt x="0" y="464458"/>
                    </a:lnTo>
                    <a:cubicBezTo>
                      <a:pt x="0" y="207945"/>
                      <a:pt x="207945" y="0"/>
                      <a:pt x="464458" y="0"/>
                    </a:cubicBezTo>
                    <a:close/>
                  </a:path>
                </a:pathLst>
              </a:custGeom>
              <a:solidFill>
                <a:srgbClr val="FFA95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F7AD989A-5421-4247-A328-79BCD3D0867A}"/>
                  </a:ext>
                </a:extLst>
              </p:cNvPr>
              <p:cNvSpPr txBox="1"/>
              <p:nvPr/>
            </p:nvSpPr>
            <p:spPr>
              <a:xfrm>
                <a:off x="7927448" y="2743503"/>
                <a:ext cx="40551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solidFill>
                      <a:schemeClr val="bg1"/>
                    </a:solidFill>
                  </a:rPr>
                  <a:t>2</a:t>
                </a:r>
              </a:p>
            </p:txBody>
          </p:sp>
        </p:grp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C510B92B-0D06-4069-A8CB-C89B117C4E9E}"/>
                </a:ext>
              </a:extLst>
            </p:cNvPr>
            <p:cNvSpPr txBox="1"/>
            <p:nvPr/>
          </p:nvSpPr>
          <p:spPr>
            <a:xfrm>
              <a:off x="8511887" y="3905798"/>
              <a:ext cx="230283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latin typeface="Tw Cen MT" panose="020B0602020104020603" pitchFamily="34" charset="0"/>
                  <a:ea typeface="Tahoma" panose="020B0604030504040204" pitchFamily="34" charset="0"/>
                  <a:cs typeface="Arial" panose="020B0604020202020204" pitchFamily="34" charset="0"/>
                </a:rPr>
                <a:t>3D-printed hand exoskeleton actuating fingers &amp; training 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66A29CBC-64D9-46A9-BD6D-19B07DCD6FB0}"/>
                </a:ext>
              </a:extLst>
            </p:cNvPr>
            <p:cNvSpPr txBox="1"/>
            <p:nvPr/>
          </p:nvSpPr>
          <p:spPr>
            <a:xfrm>
              <a:off x="8511887" y="3634190"/>
              <a:ext cx="26897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FFA956"/>
                  </a:solidFill>
                  <a:latin typeface="Tw Cen MT" panose="020B0602020104020603" pitchFamily="34" charset="0"/>
                  <a:ea typeface="Tahoma" panose="020B0604030504040204" pitchFamily="34" charset="0"/>
                  <a:cs typeface="Arial" panose="020B0604020202020204" pitchFamily="34" charset="0"/>
                </a:rPr>
                <a:t>3D-Printed exoskeleton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1701BCBB-918A-42E7-A44E-FCBCC7C4F503}"/>
              </a:ext>
            </a:extLst>
          </p:cNvPr>
          <p:cNvGrpSpPr/>
          <p:nvPr/>
        </p:nvGrpSpPr>
        <p:grpSpPr>
          <a:xfrm>
            <a:off x="2383325" y="4437126"/>
            <a:ext cx="7438053" cy="628197"/>
            <a:chOff x="7799343" y="4737257"/>
            <a:chExt cx="3402244" cy="628197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8D950328-E45E-49C3-B529-B0A01BD41CD9}"/>
                </a:ext>
              </a:extLst>
            </p:cNvPr>
            <p:cNvGrpSpPr/>
            <p:nvPr/>
          </p:nvGrpSpPr>
          <p:grpSpPr>
            <a:xfrm>
              <a:off x="7799343" y="4845338"/>
              <a:ext cx="600767" cy="520116"/>
              <a:chOff x="7799343" y="2699038"/>
              <a:chExt cx="600767" cy="520116"/>
            </a:xfrm>
          </p:grpSpPr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CC61DB0C-2E19-4672-BE2F-D4073EC2D813}"/>
                  </a:ext>
                </a:extLst>
              </p:cNvPr>
              <p:cNvSpPr/>
              <p:nvPr/>
            </p:nvSpPr>
            <p:spPr>
              <a:xfrm>
                <a:off x="7799343" y="2699038"/>
                <a:ext cx="600767" cy="520116"/>
              </a:xfrm>
              <a:custGeom>
                <a:avLst/>
                <a:gdLst>
                  <a:gd name="connsiteX0" fmla="*/ 464458 w 600767"/>
                  <a:gd name="connsiteY0" fmla="*/ 0 h 520116"/>
                  <a:gd name="connsiteX1" fmla="*/ 558063 w 600767"/>
                  <a:gd name="connsiteY1" fmla="*/ 9436 h 520116"/>
                  <a:gd name="connsiteX2" fmla="*/ 600767 w 600767"/>
                  <a:gd name="connsiteY2" fmla="*/ 22693 h 520116"/>
                  <a:gd name="connsiteX3" fmla="*/ 600767 w 600767"/>
                  <a:gd name="connsiteY3" fmla="*/ 520116 h 520116"/>
                  <a:gd name="connsiteX4" fmla="*/ 5611 w 600767"/>
                  <a:gd name="connsiteY4" fmla="*/ 520116 h 520116"/>
                  <a:gd name="connsiteX5" fmla="*/ 0 w 600767"/>
                  <a:gd name="connsiteY5" fmla="*/ 464458 h 520116"/>
                  <a:gd name="connsiteX6" fmla="*/ 464458 w 600767"/>
                  <a:gd name="connsiteY6" fmla="*/ 0 h 5201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00767" h="520116">
                    <a:moveTo>
                      <a:pt x="464458" y="0"/>
                    </a:moveTo>
                    <a:cubicBezTo>
                      <a:pt x="496522" y="0"/>
                      <a:pt x="527828" y="3249"/>
                      <a:pt x="558063" y="9436"/>
                    </a:cubicBezTo>
                    <a:lnTo>
                      <a:pt x="600767" y="22693"/>
                    </a:lnTo>
                    <a:lnTo>
                      <a:pt x="600767" y="520116"/>
                    </a:lnTo>
                    <a:lnTo>
                      <a:pt x="5611" y="520116"/>
                    </a:lnTo>
                    <a:lnTo>
                      <a:pt x="0" y="464458"/>
                    </a:lnTo>
                    <a:cubicBezTo>
                      <a:pt x="0" y="207945"/>
                      <a:pt x="207945" y="0"/>
                      <a:pt x="464458" y="0"/>
                    </a:cubicBezTo>
                    <a:close/>
                  </a:path>
                </a:pathLst>
              </a:custGeom>
              <a:solidFill>
                <a:srgbClr val="27344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72CC8B41-4084-4565-AD4F-53116701A8B4}"/>
                  </a:ext>
                </a:extLst>
              </p:cNvPr>
              <p:cNvSpPr txBox="1"/>
              <p:nvPr/>
            </p:nvSpPr>
            <p:spPr>
              <a:xfrm>
                <a:off x="7927448" y="2743503"/>
                <a:ext cx="40551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solidFill>
                      <a:schemeClr val="bg1"/>
                    </a:solidFill>
                  </a:rPr>
                  <a:t>3</a:t>
                </a:r>
              </a:p>
            </p:txBody>
          </p:sp>
        </p:grp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C9F3219B-7FEB-4C88-B299-A2524D5656C5}"/>
                </a:ext>
              </a:extLst>
            </p:cNvPr>
            <p:cNvSpPr txBox="1"/>
            <p:nvPr/>
          </p:nvSpPr>
          <p:spPr>
            <a:xfrm>
              <a:off x="8511887" y="5008865"/>
              <a:ext cx="230283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latin typeface="Tw Cen MT" panose="020B0602020104020603" pitchFamily="34" charset="0"/>
                  <a:ea typeface="Tahoma" panose="020B0604030504040204" pitchFamily="34" charset="0"/>
                  <a:cs typeface="Arial" panose="020B0604020202020204" pitchFamily="34" charset="0"/>
                </a:rPr>
                <a:t>We have presented the final prototype of our project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F6A25E97-0223-4421-BE77-60106911C2D8}"/>
                </a:ext>
              </a:extLst>
            </p:cNvPr>
            <p:cNvSpPr txBox="1"/>
            <p:nvPr/>
          </p:nvSpPr>
          <p:spPr>
            <a:xfrm>
              <a:off x="8511887" y="4737257"/>
              <a:ext cx="26897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273445"/>
                  </a:solidFill>
                  <a:latin typeface="Tw Cen MT" panose="020B0602020104020603" pitchFamily="34" charset="0"/>
                  <a:ea typeface="Tahoma" panose="020B0604030504040204" pitchFamily="34" charset="0"/>
                  <a:cs typeface="Arial" panose="020B0604020202020204" pitchFamily="34" charset="0"/>
                </a:rPr>
                <a:t>Final Prototype </a:t>
              </a:r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C042FDD9-1E77-45AB-8FFA-1A6106FDC8F6}"/>
              </a:ext>
            </a:extLst>
          </p:cNvPr>
          <p:cNvSpPr txBox="1"/>
          <p:nvPr/>
        </p:nvSpPr>
        <p:spPr>
          <a:xfrm>
            <a:off x="3901402" y="1243371"/>
            <a:ext cx="438919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w Cen MT" panose="020B0602020104020603" pitchFamily="34" charset="0"/>
                <a:ea typeface="Tahoma" panose="020B0604030504040204" pitchFamily="34" charset="0"/>
                <a:cs typeface="Arial" panose="020B0604020202020204" pitchFamily="34" charset="0"/>
              </a:rPr>
              <a:t>Conclusions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4877EF13-E987-446D-B342-300D5C7078BE}"/>
              </a:ext>
            </a:extLst>
          </p:cNvPr>
          <p:cNvSpPr/>
          <p:nvPr/>
        </p:nvSpPr>
        <p:spPr>
          <a:xfrm rot="16200000">
            <a:off x="10026872" y="3568922"/>
            <a:ext cx="3630172" cy="7000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598593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>
            <a:extLst>
              <a:ext uri="{FF2B5EF4-FFF2-40B4-BE49-F238E27FC236}">
                <a16:creationId xmlns:a16="http://schemas.microsoft.com/office/drawing/2014/main" id="{BBB10C4B-D1FC-4B66-8B24-4F8021C411D0}"/>
              </a:ext>
            </a:extLst>
          </p:cNvPr>
          <p:cNvSpPr/>
          <p:nvPr/>
        </p:nvSpPr>
        <p:spPr>
          <a:xfrm rot="16200000">
            <a:off x="8352234" y="4085034"/>
            <a:ext cx="707232" cy="48387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820C2662-FB1B-4E51-9A18-B061D487847D}"/>
              </a:ext>
            </a:extLst>
          </p:cNvPr>
          <p:cNvSpPr/>
          <p:nvPr/>
        </p:nvSpPr>
        <p:spPr>
          <a:xfrm rot="16200000">
            <a:off x="8352234" y="-2065736"/>
            <a:ext cx="707232" cy="48387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6898AE1-E84B-4EE6-B488-24052DEF61EA}"/>
              </a:ext>
            </a:extLst>
          </p:cNvPr>
          <p:cNvSpPr txBox="1"/>
          <p:nvPr/>
        </p:nvSpPr>
        <p:spPr>
          <a:xfrm>
            <a:off x="1163880" y="1255412"/>
            <a:ext cx="438919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w Cen MT" panose="020B0602020104020603" pitchFamily="34" charset="0"/>
                <a:ea typeface="Tahoma" panose="020B0604030504040204" pitchFamily="34" charset="0"/>
                <a:cs typeface="Arial" panose="020B0604020202020204" pitchFamily="34" charset="0"/>
              </a:rPr>
              <a:t>References 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AB35EF2-3BB0-488E-A0D2-B6E225C2B1EB}"/>
              </a:ext>
            </a:extLst>
          </p:cNvPr>
          <p:cNvSpPr txBox="1"/>
          <p:nvPr/>
        </p:nvSpPr>
        <p:spPr>
          <a:xfrm>
            <a:off x="1163880" y="2188310"/>
            <a:ext cx="99613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F25245"/>
                </a:solidFill>
                <a:latin typeface="Tw Cen MT" panose="020B0602020104020603" pitchFamily="34" charset="0"/>
                <a:ea typeface="Tahoma" panose="020B0604030504040204" pitchFamily="34" charset="0"/>
                <a:cs typeface="Arial" panose="020B0604020202020204" pitchFamily="34" charset="0"/>
              </a:rPr>
              <a:t>1.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w Cen MT" panose="020B0602020104020603" pitchFamily="34" charset="0"/>
                <a:ea typeface="Tahom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w Cen MT" panose="020B0602020104020603" pitchFamily="34" charset="0"/>
                <a:ea typeface="Tahoma" panose="020B0604030504040204" pitchFamily="34" charset="0"/>
                <a:cs typeface="Arial" panose="020B0604020202020204" pitchFamily="34" charset="0"/>
              </a:rPr>
              <a:t>GBD Mortality and Causes of Death Collaborators, “Global, regional, and national age–sex specific all-cause and cause-specific mortality for 240 causes of death,1990–2013: A systematic analysis for the global burden of disease study 2013,” Lancet, vol. 385, no. 9963, pp. 117–171, 2015.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  <a:latin typeface="Tw Cen MT" panose="020B0602020104020603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D1F6A46-1108-4FB0-9A53-1CCD3EFAACD0}"/>
              </a:ext>
            </a:extLst>
          </p:cNvPr>
          <p:cNvSpPr txBox="1"/>
          <p:nvPr/>
        </p:nvSpPr>
        <p:spPr>
          <a:xfrm>
            <a:off x="1163880" y="3182764"/>
            <a:ext cx="1051377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FFA956"/>
                </a:solidFill>
                <a:latin typeface="Tw Cen MT" panose="020B0602020104020603" pitchFamily="34" charset="0"/>
                <a:ea typeface="Tahoma" panose="020B0604030504040204" pitchFamily="34" charset="0"/>
                <a:cs typeface="Arial" panose="020B0604020202020204" pitchFamily="34" charset="0"/>
              </a:rPr>
              <a:t>02. 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w Cen MT" panose="020B0602020104020603" pitchFamily="34" charset="0"/>
                <a:ea typeface="Tahoma" panose="020B0604030504040204" pitchFamily="34" charset="0"/>
                <a:cs typeface="Arial" panose="020B0604020202020204" pitchFamily="34" charset="0"/>
              </a:rPr>
              <a:t>C. E. Lang and J. A. Beebe, “Relating movement control at 9 upper extremity segments to loss of hand function in people with chronic hemiparesis,”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w Cen MT" panose="020B0602020104020603" pitchFamily="34" charset="0"/>
                <a:ea typeface="Tahoma" panose="020B0604030504040204" pitchFamily="34" charset="0"/>
                <a:cs typeface="Arial" panose="020B0604020202020204" pitchFamily="34" charset="0"/>
              </a:rPr>
              <a:t>Neurorehabil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w Cen MT" panose="020B0602020104020603" pitchFamily="34" charset="0"/>
                <a:ea typeface="Tahoma" panose="020B0604030504040204" pitchFamily="34" charset="0"/>
                <a:cs typeface="Arial" panose="020B0604020202020204" pitchFamily="34" charset="0"/>
              </a:rPr>
              <a:t> Neural Repair, vol. 21, no. 3, pp. 279–292, 2007.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  <a:latin typeface="Tw Cen MT" panose="020B0602020104020603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89C47A6-DD03-495F-85B0-DB933BBCE3D8}"/>
              </a:ext>
            </a:extLst>
          </p:cNvPr>
          <p:cNvSpPr txBox="1"/>
          <p:nvPr/>
        </p:nvSpPr>
        <p:spPr>
          <a:xfrm>
            <a:off x="1163880" y="4040014"/>
            <a:ext cx="1051377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latin typeface="Tw Cen MT" panose="020B0602020104020603" pitchFamily="34" charset="0"/>
                <a:ea typeface="Tahoma" panose="020B0604030504040204" pitchFamily="34" charset="0"/>
                <a:cs typeface="Arial" panose="020B0604020202020204" pitchFamily="34" charset="0"/>
              </a:rPr>
              <a:t>03.</a:t>
            </a: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w Cen MT" panose="020B0602020104020603" pitchFamily="34" charset="0"/>
                <a:ea typeface="Tahom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w Cen MT" panose="020B0602020104020603" pitchFamily="34" charset="0"/>
                <a:ea typeface="Tahoma" panose="020B0604030504040204" pitchFamily="34" charset="0"/>
                <a:cs typeface="Arial" panose="020B0604020202020204" pitchFamily="34" charset="0"/>
              </a:rPr>
              <a:t>Li M, He B, Liang Z, et al. An Attention-Controlled Hand Exoskeleton for the Rehabilitation of Finger Extension and Flexion Using a Rigid-Soft Combined Mechanism. Front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w Cen MT" panose="020B0602020104020603" pitchFamily="34" charset="0"/>
                <a:ea typeface="Tahoma" panose="020B0604030504040204" pitchFamily="34" charset="0"/>
                <a:cs typeface="Arial" panose="020B0604020202020204" pitchFamily="34" charset="0"/>
              </a:rPr>
              <a:t>Neurorobot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w Cen MT" panose="020B0602020104020603" pitchFamily="34" charset="0"/>
                <a:ea typeface="Tahoma" panose="020B0604030504040204" pitchFamily="34" charset="0"/>
                <a:cs typeface="Arial" panose="020B0604020202020204" pitchFamily="34" charset="0"/>
              </a:rPr>
              <a:t>. 2019;13:34. Published 2019 May 29. doi:10.3389/fnbot.2019.00034 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  <a:latin typeface="Tw Cen MT" panose="020B0602020104020603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5942337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>
            <a:extLst>
              <a:ext uri="{FF2B5EF4-FFF2-40B4-BE49-F238E27FC236}">
                <a16:creationId xmlns:a16="http://schemas.microsoft.com/office/drawing/2014/main" id="{5BE86A8F-FC44-40CF-9369-1230DC0A973C}"/>
              </a:ext>
            </a:extLst>
          </p:cNvPr>
          <p:cNvSpPr txBox="1"/>
          <p:nvPr/>
        </p:nvSpPr>
        <p:spPr>
          <a:xfrm>
            <a:off x="1310724" y="869840"/>
            <a:ext cx="393755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In the memory of our brother and groupmate, </a:t>
            </a:r>
            <a:r>
              <a:rPr lang="en-US" sz="4800" b="1" i="1" dirty="0">
                <a:solidFill>
                  <a:srgbClr val="C00000"/>
                </a:solidFill>
                <a:latin typeface="Arial Narrow" panose="020B060602020203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Muhammad Arslan</a:t>
            </a:r>
          </a:p>
          <a:p>
            <a:pPr algn="ctr"/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May he rest in peace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C27E79A-B884-4FC9-B62E-7E59ED95F4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7277" y="814387"/>
            <a:ext cx="3253973" cy="4778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6175920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430608B-0699-459E-AEF8-5A0B5450FE05}"/>
              </a:ext>
            </a:extLst>
          </p:cNvPr>
          <p:cNvSpPr/>
          <p:nvPr/>
        </p:nvSpPr>
        <p:spPr>
          <a:xfrm>
            <a:off x="695326" y="693738"/>
            <a:ext cx="10796587" cy="5459412"/>
          </a:xfrm>
          <a:prstGeom prst="rect">
            <a:avLst/>
          </a:prstGeom>
          <a:gradFill>
            <a:gsLst>
              <a:gs pos="5000">
                <a:srgbClr val="F25245">
                  <a:alpha val="64000"/>
                </a:srgbClr>
              </a:gs>
              <a:gs pos="55000">
                <a:srgbClr val="273445">
                  <a:alpha val="78000"/>
                </a:srgb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07882800-4F87-4414-875E-C15FCBF3BDB1}"/>
              </a:ext>
            </a:extLst>
          </p:cNvPr>
          <p:cNvGrpSpPr/>
          <p:nvPr/>
        </p:nvGrpSpPr>
        <p:grpSpPr>
          <a:xfrm>
            <a:off x="2565086" y="2383240"/>
            <a:ext cx="7061829" cy="1722189"/>
            <a:chOff x="2565086" y="1971338"/>
            <a:chExt cx="7061829" cy="1722189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2583DBDA-88B7-493D-9B65-582E914C9A41}"/>
                </a:ext>
              </a:extLst>
            </p:cNvPr>
            <p:cNvSpPr txBox="1"/>
            <p:nvPr/>
          </p:nvSpPr>
          <p:spPr>
            <a:xfrm>
              <a:off x="3436601" y="1971338"/>
              <a:ext cx="5318798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7200" b="1" dirty="0">
                  <a:solidFill>
                    <a:schemeClr val="bg1"/>
                  </a:solidFill>
                  <a:latin typeface="Tw Cen MT" panose="020B0602020104020603" pitchFamily="34" charset="0"/>
                  <a:ea typeface="Tahoma" panose="020B0604030504040204" pitchFamily="34" charset="0"/>
                  <a:cs typeface="Arial" panose="020B0604020202020204" pitchFamily="34" charset="0"/>
                </a:rPr>
                <a:t>THANK YOU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DB37C46-5F26-46DE-BBB5-265484A0588E}"/>
                </a:ext>
              </a:extLst>
            </p:cNvPr>
            <p:cNvSpPr txBox="1"/>
            <p:nvPr/>
          </p:nvSpPr>
          <p:spPr>
            <a:xfrm>
              <a:off x="2565086" y="3231862"/>
              <a:ext cx="706182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solidFill>
                    <a:schemeClr val="bg1"/>
                  </a:solidFill>
                  <a:latin typeface="Tw Cen MT" panose="020B0602020104020603" pitchFamily="34" charset="0"/>
                  <a:ea typeface="Tahoma" panose="020B0604030504040204" pitchFamily="34" charset="0"/>
                  <a:cs typeface="Arial" panose="020B0604020202020204" pitchFamily="34" charset="0"/>
                </a:rPr>
                <a:t>Criticism and questions are welcome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84359605"/>
      </p:ext>
    </p:extLst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4" descr="C:\Users\New\Desktop\exoskeleton.PNG">
            <a:extLst>
              <a:ext uri="{FF2B5EF4-FFF2-40B4-BE49-F238E27FC236}">
                <a16:creationId xmlns:a16="http://schemas.microsoft.com/office/drawing/2014/main" id="{9FD44535-B7C9-4D24-9C16-1C4436A0C9EB}"/>
              </a:ext>
            </a:extLst>
          </p:cNvPr>
          <p:cNvPicPr>
            <a:picLocks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699" t="25585" r="2239" b="18477"/>
          <a:stretch/>
        </p:blipFill>
        <p:spPr bwMode="auto">
          <a:xfrm>
            <a:off x="7648574" y="1362472"/>
            <a:ext cx="3625955" cy="413305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BAE01F8-F071-4331-B1E2-80E460087E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2860" y="1676000"/>
            <a:ext cx="3163044" cy="381952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B1AF3D1-9C49-46A3-A790-00C0323C40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00150" y="2123676"/>
            <a:ext cx="3180040" cy="292417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C6DB849-8C47-46D6-B419-E6A2DDBCA4BB}"/>
              </a:ext>
            </a:extLst>
          </p:cNvPr>
          <p:cNvSpPr txBox="1"/>
          <p:nvPr/>
        </p:nvSpPr>
        <p:spPr>
          <a:xfrm>
            <a:off x="1288797" y="5233915"/>
            <a:ext cx="17306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Tw Cen MT" panose="020B0602020104020603" pitchFamily="34" charset="0"/>
                <a:ea typeface="Tahoma" panose="020B0604030504040204" pitchFamily="34" charset="0"/>
                <a:cs typeface="Arial" panose="020B0604020202020204" pitchFamily="34" charset="0"/>
              </a:rPr>
              <a:t>FAQ 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70503FF-C563-457A-BDAD-F45F38D8F4F0}"/>
              </a:ext>
            </a:extLst>
          </p:cNvPr>
          <p:cNvSpPr txBox="1"/>
          <p:nvPr/>
        </p:nvSpPr>
        <p:spPr>
          <a:xfrm>
            <a:off x="5149068" y="5541692"/>
            <a:ext cx="17306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Tw Cen MT" panose="020B0602020104020603" pitchFamily="34" charset="0"/>
                <a:ea typeface="Tahoma" panose="020B0604030504040204" pitchFamily="34" charset="0"/>
                <a:cs typeface="Arial" panose="020B0604020202020204" pitchFamily="34" charset="0"/>
              </a:rPr>
              <a:t>FAQ 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F2E2CB9-508F-43AA-AFD1-92DB7F8A3D5B}"/>
              </a:ext>
            </a:extLst>
          </p:cNvPr>
          <p:cNvSpPr txBox="1"/>
          <p:nvPr/>
        </p:nvSpPr>
        <p:spPr>
          <a:xfrm>
            <a:off x="9337422" y="5387803"/>
            <a:ext cx="17306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Tw Cen MT" panose="020B0602020104020603" pitchFamily="34" charset="0"/>
                <a:ea typeface="Tahoma" panose="020B0604030504040204" pitchFamily="34" charset="0"/>
                <a:cs typeface="Arial" panose="020B0604020202020204" pitchFamily="34" charset="0"/>
              </a:rPr>
              <a:t>FAQ 3</a:t>
            </a:r>
          </a:p>
        </p:txBody>
      </p:sp>
    </p:spTree>
    <p:extLst>
      <p:ext uri="{BB962C8B-B14F-4D97-AF65-F5344CB8AC3E}">
        <p14:creationId xmlns:p14="http://schemas.microsoft.com/office/powerpoint/2010/main" val="1294646848"/>
      </p:ext>
    </p:extLst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108BE36-2FF5-44CE-9ACD-BD91D14A41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781874"/>
            <a:ext cx="5317821" cy="504742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C91306A-51FC-4A69-A89B-646E61D57359}"/>
              </a:ext>
            </a:extLst>
          </p:cNvPr>
          <p:cNvSpPr txBox="1"/>
          <p:nvPr/>
        </p:nvSpPr>
        <p:spPr>
          <a:xfrm>
            <a:off x="8613522" y="5768349"/>
            <a:ext cx="17306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Tw Cen MT" panose="020B0602020104020603" pitchFamily="34" charset="0"/>
                <a:ea typeface="Tahoma" panose="020B0604030504040204" pitchFamily="34" charset="0"/>
                <a:cs typeface="Arial" panose="020B0604020202020204" pitchFamily="34" charset="0"/>
              </a:rPr>
              <a:t>FAQ 4 [3]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5BF09A6-02FC-48E8-AE21-DB2621B1D1D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2146" y="861134"/>
            <a:ext cx="2840674" cy="213197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B8D758A-5373-430F-84B9-48600BFBFA19}"/>
              </a:ext>
            </a:extLst>
          </p:cNvPr>
          <p:cNvSpPr txBox="1"/>
          <p:nvPr/>
        </p:nvSpPr>
        <p:spPr>
          <a:xfrm>
            <a:off x="778179" y="3218566"/>
            <a:ext cx="609447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b="0" i="0" dirty="0">
                <a:solidFill>
                  <a:srgbClr val="000000"/>
                </a:solidFill>
                <a:effectLst/>
                <a:latin typeface="proxima nova"/>
              </a:rPr>
              <a:t>Adafruit 16-Channel 12-bit PWM/Servo Driver - I2C interface - PCA9685</a:t>
            </a:r>
          </a:p>
          <a:p>
            <a:pPr algn="l"/>
            <a:r>
              <a:rPr lang="en-US" dirty="0">
                <a:solidFill>
                  <a:srgbClr val="000000"/>
                </a:solidFill>
                <a:latin typeface="proxima nova"/>
              </a:rPr>
              <a:t>4 x 1.2 Amp = 4.8 Amps at 5v = 24 watts supply</a:t>
            </a:r>
            <a:endParaRPr lang="en-US" b="0" i="0" dirty="0">
              <a:solidFill>
                <a:srgbClr val="000000"/>
              </a:solidFill>
              <a:effectLst/>
              <a:latin typeface="proxima nova"/>
            </a:endParaRPr>
          </a:p>
        </p:txBody>
      </p:sp>
    </p:spTree>
    <p:extLst>
      <p:ext uri="{BB962C8B-B14F-4D97-AF65-F5344CB8AC3E}">
        <p14:creationId xmlns:p14="http://schemas.microsoft.com/office/powerpoint/2010/main" val="877237802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8C3D058-C784-4B88-B1F9-22FA3152C0D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3" name="Picture 2" descr="A picture containing engine&#10;&#10;Description automatically generated">
            <a:extLst>
              <a:ext uri="{FF2B5EF4-FFF2-40B4-BE49-F238E27FC236}">
                <a16:creationId xmlns:a16="http://schemas.microsoft.com/office/drawing/2014/main" id="{811091C1-1C2E-4C0E-9087-6F18BCAA0D19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" y="893"/>
            <a:ext cx="12188825" cy="6856214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B4C21F9D-67DA-4FE8-9492-AFCE90CA9A0E}"/>
              </a:ext>
            </a:extLst>
          </p:cNvPr>
          <p:cNvSpPr>
            <a:spLocks noGrp="1"/>
          </p:cNvSpPr>
          <p:nvPr/>
        </p:nvSpPr>
        <p:spPr>
          <a:xfrm>
            <a:off x="1219200" y="2276873"/>
            <a:ext cx="9125271" cy="313547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cap="all" baseline="0">
                <a:solidFill>
                  <a:schemeClr val="tx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i="1" dirty="0"/>
              <a:t>Exoskeleton-based Hand Rehabilitation for Post-stroke Motor Recovery</a:t>
            </a: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5748943F-79BB-4D10-800B-778968CC4165}"/>
              </a:ext>
            </a:extLst>
          </p:cNvPr>
          <p:cNvSpPr>
            <a:spLocks noGrp="1"/>
          </p:cNvSpPr>
          <p:nvPr/>
        </p:nvSpPr>
        <p:spPr>
          <a:xfrm>
            <a:off x="1219200" y="5555621"/>
            <a:ext cx="7848600" cy="114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16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i="1" dirty="0"/>
              <a:t>Supervised by: Engr. Nadia Imran</a:t>
            </a:r>
          </a:p>
          <a:p>
            <a:r>
              <a:rPr lang="en-US" b="1" i="1" dirty="0"/>
              <a:t>Project by: Muhammad Arslan, Ahmad Bilal, Sharjeel Ashraf</a:t>
            </a:r>
          </a:p>
        </p:txBody>
      </p:sp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8EABB56A-A983-412F-B6DF-2308616145B4}"/>
              </a:ext>
            </a:extLst>
          </p:cNvPr>
          <p:cNvSpPr txBox="1">
            <a:spLocks/>
          </p:cNvSpPr>
          <p:nvPr/>
        </p:nvSpPr>
        <p:spPr>
          <a:xfrm>
            <a:off x="10920535" y="6381328"/>
            <a:ext cx="1143001" cy="18097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36C87F6-986D-49E6-AF40-1B3A1EE8064D}" type="slidenum">
              <a:rPr lang="en-PK" sz="1100" smtClean="0"/>
              <a:pPr/>
              <a:t>2</a:t>
            </a:fld>
            <a:endParaRPr lang="en-PK" sz="1100" dirty="0"/>
          </a:p>
        </p:txBody>
      </p:sp>
    </p:spTree>
    <p:extLst>
      <p:ext uri="{BB962C8B-B14F-4D97-AF65-F5344CB8AC3E}">
        <p14:creationId xmlns:p14="http://schemas.microsoft.com/office/powerpoint/2010/main" val="1536172805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2673E38-BEC4-4B2D-BCB3-81068AE19FA2}"/>
              </a:ext>
            </a:extLst>
          </p:cNvPr>
          <p:cNvSpPr/>
          <p:nvPr/>
        </p:nvSpPr>
        <p:spPr>
          <a:xfrm>
            <a:off x="8292027" y="704849"/>
            <a:ext cx="3191154" cy="5445919"/>
          </a:xfrm>
          <a:prstGeom prst="rect">
            <a:avLst/>
          </a:prstGeom>
          <a:gradFill>
            <a:gsLst>
              <a:gs pos="0">
                <a:srgbClr val="F25245">
                  <a:alpha val="40000"/>
                </a:srgbClr>
              </a:gs>
              <a:gs pos="100000">
                <a:srgbClr val="273445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836F18BF-1414-4E73-89E4-3B0D58EF7111}"/>
              </a:ext>
            </a:extLst>
          </p:cNvPr>
          <p:cNvGrpSpPr/>
          <p:nvPr/>
        </p:nvGrpSpPr>
        <p:grpSpPr>
          <a:xfrm>
            <a:off x="1331653" y="3888281"/>
            <a:ext cx="2743200" cy="1175763"/>
            <a:chOff x="1331653" y="3888281"/>
            <a:chExt cx="2743200" cy="1175763"/>
          </a:xfrm>
        </p:grpSpPr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563B68F3-E51A-4585-93FA-41819659787F}"/>
                </a:ext>
              </a:extLst>
            </p:cNvPr>
            <p:cNvGrpSpPr/>
            <p:nvPr/>
          </p:nvGrpSpPr>
          <p:grpSpPr>
            <a:xfrm>
              <a:off x="1331653" y="3888281"/>
              <a:ext cx="2743200" cy="1175763"/>
              <a:chOff x="1331653" y="3888281"/>
              <a:chExt cx="2743200" cy="1175763"/>
            </a:xfrm>
            <a:effectLst>
              <a:outerShdw blurRad="76200" dist="38100" dir="2700000" algn="tl" rotWithShape="0">
                <a:prstClr val="black">
                  <a:alpha val="12000"/>
                </a:prstClr>
              </a:outerShdw>
            </a:effectLst>
          </p:grpSpPr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303F7C95-BE14-4705-A7B6-456201A3C025}"/>
                  </a:ext>
                </a:extLst>
              </p:cNvPr>
              <p:cNvSpPr/>
              <p:nvPr/>
            </p:nvSpPr>
            <p:spPr>
              <a:xfrm>
                <a:off x="1331653" y="3888281"/>
                <a:ext cx="2743200" cy="117576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5DB01BC5-8807-4202-B527-00D7A798477F}"/>
                  </a:ext>
                </a:extLst>
              </p:cNvPr>
              <p:cNvSpPr/>
              <p:nvPr/>
            </p:nvSpPr>
            <p:spPr>
              <a:xfrm>
                <a:off x="3474086" y="4543928"/>
                <a:ext cx="600767" cy="520116"/>
              </a:xfrm>
              <a:custGeom>
                <a:avLst/>
                <a:gdLst>
                  <a:gd name="connsiteX0" fmla="*/ 464458 w 600767"/>
                  <a:gd name="connsiteY0" fmla="*/ 0 h 520116"/>
                  <a:gd name="connsiteX1" fmla="*/ 558063 w 600767"/>
                  <a:gd name="connsiteY1" fmla="*/ 9436 h 520116"/>
                  <a:gd name="connsiteX2" fmla="*/ 600767 w 600767"/>
                  <a:gd name="connsiteY2" fmla="*/ 22693 h 520116"/>
                  <a:gd name="connsiteX3" fmla="*/ 600767 w 600767"/>
                  <a:gd name="connsiteY3" fmla="*/ 520116 h 520116"/>
                  <a:gd name="connsiteX4" fmla="*/ 5611 w 600767"/>
                  <a:gd name="connsiteY4" fmla="*/ 520116 h 520116"/>
                  <a:gd name="connsiteX5" fmla="*/ 0 w 600767"/>
                  <a:gd name="connsiteY5" fmla="*/ 464458 h 520116"/>
                  <a:gd name="connsiteX6" fmla="*/ 464458 w 600767"/>
                  <a:gd name="connsiteY6" fmla="*/ 0 h 5201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00767" h="520116">
                    <a:moveTo>
                      <a:pt x="464458" y="0"/>
                    </a:moveTo>
                    <a:cubicBezTo>
                      <a:pt x="496522" y="0"/>
                      <a:pt x="527828" y="3249"/>
                      <a:pt x="558063" y="9436"/>
                    </a:cubicBezTo>
                    <a:lnTo>
                      <a:pt x="600767" y="22693"/>
                    </a:lnTo>
                    <a:lnTo>
                      <a:pt x="600767" y="520116"/>
                    </a:lnTo>
                    <a:lnTo>
                      <a:pt x="5611" y="520116"/>
                    </a:lnTo>
                    <a:lnTo>
                      <a:pt x="0" y="464458"/>
                    </a:lnTo>
                    <a:cubicBezTo>
                      <a:pt x="0" y="207945"/>
                      <a:pt x="207945" y="0"/>
                      <a:pt x="464458" y="0"/>
                    </a:cubicBezTo>
                    <a:close/>
                  </a:path>
                </a:pathLst>
              </a:custGeom>
              <a:solidFill>
                <a:srgbClr val="F2524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6F76CEAA-2DA7-4D9B-850B-35290C26E32D}"/>
                </a:ext>
              </a:extLst>
            </p:cNvPr>
            <p:cNvSpPr txBox="1"/>
            <p:nvPr/>
          </p:nvSpPr>
          <p:spPr>
            <a:xfrm>
              <a:off x="3597778" y="4602379"/>
              <a:ext cx="4055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bg1"/>
                  </a:solidFill>
                </a:rPr>
                <a:t>2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62999BC5-1F44-404A-A92C-F679CE0B80F2}"/>
                </a:ext>
              </a:extLst>
            </p:cNvPr>
            <p:cNvSpPr txBox="1"/>
            <p:nvPr/>
          </p:nvSpPr>
          <p:spPr>
            <a:xfrm>
              <a:off x="1403329" y="4089550"/>
              <a:ext cx="263298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rgbClr val="F25245"/>
                  </a:solidFill>
                  <a:latin typeface="Tw Cen MT" panose="020B0602020104020603" pitchFamily="34" charset="0"/>
                  <a:ea typeface="Tahoma" panose="020B0604030504040204" pitchFamily="34" charset="0"/>
                  <a:cs typeface="Arial" panose="020B0604020202020204" pitchFamily="34" charset="0"/>
                </a:rPr>
                <a:t>Rehabilitation is extremely slow and tedious via traditional methods [2]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84991EF1-52F3-4A83-9FA4-9CE847B9DE56}"/>
              </a:ext>
            </a:extLst>
          </p:cNvPr>
          <p:cNvGrpSpPr/>
          <p:nvPr/>
        </p:nvGrpSpPr>
        <p:grpSpPr>
          <a:xfrm>
            <a:off x="1331653" y="2517857"/>
            <a:ext cx="2743200" cy="1175763"/>
            <a:chOff x="1331653" y="2517857"/>
            <a:chExt cx="2743200" cy="1175763"/>
          </a:xfrm>
        </p:grpSpPr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3BBA9A9A-AC2D-4CA8-8357-32B6804EE326}"/>
                </a:ext>
              </a:extLst>
            </p:cNvPr>
            <p:cNvGrpSpPr/>
            <p:nvPr/>
          </p:nvGrpSpPr>
          <p:grpSpPr>
            <a:xfrm>
              <a:off x="1331653" y="2517857"/>
              <a:ext cx="2743200" cy="1175763"/>
              <a:chOff x="1331653" y="2517857"/>
              <a:chExt cx="2743200" cy="1175763"/>
            </a:xfrm>
            <a:effectLst>
              <a:outerShdw blurRad="76200" dist="38100" dir="2700000" algn="tl" rotWithShape="0">
                <a:prstClr val="black">
                  <a:alpha val="12000"/>
                </a:prstClr>
              </a:outerShdw>
            </a:effectLst>
          </p:grpSpPr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7CA48BBA-F3EE-4F91-9A79-7FDC2676B2FA}"/>
                  </a:ext>
                </a:extLst>
              </p:cNvPr>
              <p:cNvSpPr/>
              <p:nvPr/>
            </p:nvSpPr>
            <p:spPr>
              <a:xfrm>
                <a:off x="1331653" y="2517857"/>
                <a:ext cx="2743200" cy="117576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FD48EF96-0678-482A-AADC-9C3A1D69BB14}"/>
                  </a:ext>
                </a:extLst>
              </p:cNvPr>
              <p:cNvSpPr/>
              <p:nvPr/>
            </p:nvSpPr>
            <p:spPr>
              <a:xfrm>
                <a:off x="3474086" y="3173504"/>
                <a:ext cx="600767" cy="520116"/>
              </a:xfrm>
              <a:custGeom>
                <a:avLst/>
                <a:gdLst>
                  <a:gd name="connsiteX0" fmla="*/ 464458 w 600767"/>
                  <a:gd name="connsiteY0" fmla="*/ 0 h 520116"/>
                  <a:gd name="connsiteX1" fmla="*/ 558063 w 600767"/>
                  <a:gd name="connsiteY1" fmla="*/ 9436 h 520116"/>
                  <a:gd name="connsiteX2" fmla="*/ 600767 w 600767"/>
                  <a:gd name="connsiteY2" fmla="*/ 22693 h 520116"/>
                  <a:gd name="connsiteX3" fmla="*/ 600767 w 600767"/>
                  <a:gd name="connsiteY3" fmla="*/ 520116 h 520116"/>
                  <a:gd name="connsiteX4" fmla="*/ 5611 w 600767"/>
                  <a:gd name="connsiteY4" fmla="*/ 520116 h 520116"/>
                  <a:gd name="connsiteX5" fmla="*/ 0 w 600767"/>
                  <a:gd name="connsiteY5" fmla="*/ 464458 h 520116"/>
                  <a:gd name="connsiteX6" fmla="*/ 464458 w 600767"/>
                  <a:gd name="connsiteY6" fmla="*/ 0 h 5201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00767" h="520116">
                    <a:moveTo>
                      <a:pt x="464458" y="0"/>
                    </a:moveTo>
                    <a:cubicBezTo>
                      <a:pt x="496522" y="0"/>
                      <a:pt x="527828" y="3249"/>
                      <a:pt x="558063" y="9436"/>
                    </a:cubicBezTo>
                    <a:lnTo>
                      <a:pt x="600767" y="22693"/>
                    </a:lnTo>
                    <a:lnTo>
                      <a:pt x="600767" y="520116"/>
                    </a:lnTo>
                    <a:lnTo>
                      <a:pt x="5611" y="520116"/>
                    </a:lnTo>
                    <a:lnTo>
                      <a:pt x="0" y="464458"/>
                    </a:lnTo>
                    <a:cubicBezTo>
                      <a:pt x="0" y="207945"/>
                      <a:pt x="207945" y="0"/>
                      <a:pt x="464458" y="0"/>
                    </a:cubicBezTo>
                    <a:close/>
                  </a:path>
                </a:pathLst>
              </a:custGeom>
              <a:solidFill>
                <a:srgbClr val="F2524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044CA5A8-313E-41EA-8E1B-4C81AA095BB4}"/>
                </a:ext>
              </a:extLst>
            </p:cNvPr>
            <p:cNvSpPr txBox="1"/>
            <p:nvPr/>
          </p:nvSpPr>
          <p:spPr>
            <a:xfrm>
              <a:off x="3597778" y="3231955"/>
              <a:ext cx="4055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bg1"/>
                  </a:solidFill>
                </a:rPr>
                <a:t>1</a:t>
              </a:r>
            </a:p>
          </p:txBody>
        </p: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8DF85B6D-A260-47A1-833A-F6618E68EF81}"/>
                </a:ext>
              </a:extLst>
            </p:cNvPr>
            <p:cNvGrpSpPr/>
            <p:nvPr/>
          </p:nvGrpSpPr>
          <p:grpSpPr>
            <a:xfrm>
              <a:off x="1403329" y="2814529"/>
              <a:ext cx="2632983" cy="830997"/>
              <a:chOff x="1525249" y="3820127"/>
              <a:chExt cx="2632983" cy="830997"/>
            </a:xfrm>
          </p:grpSpPr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6BD6F9B7-3CE2-43E4-805B-F5B30AFD0A43}"/>
                  </a:ext>
                </a:extLst>
              </p:cNvPr>
              <p:cNvSpPr txBox="1"/>
              <p:nvPr/>
            </p:nvSpPr>
            <p:spPr>
              <a:xfrm>
                <a:off x="1525249" y="3915940"/>
                <a:ext cx="263298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US" sz="1400" dirty="0">
                  <a:solidFill>
                    <a:schemeClr val="bg1">
                      <a:lumMod val="65000"/>
                    </a:schemeClr>
                  </a:solidFill>
                  <a:latin typeface="Tw Cen MT" panose="020B0602020104020603" pitchFamily="34" charset="0"/>
                  <a:ea typeface="Tahoma" panose="020B060403050404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59EB7461-4EE9-4A55-8788-42BB0B0D4E65}"/>
                  </a:ext>
                </a:extLst>
              </p:cNvPr>
              <p:cNvSpPr txBox="1"/>
              <p:nvPr/>
            </p:nvSpPr>
            <p:spPr>
              <a:xfrm>
                <a:off x="1525249" y="3820127"/>
                <a:ext cx="2632983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>
                    <a:solidFill>
                      <a:srgbClr val="F25245"/>
                    </a:solidFill>
                    <a:latin typeface="Tw Cen MT" panose="020B0602020104020603" pitchFamily="34" charset="0"/>
                    <a:ea typeface="Tahoma" panose="020B0604030504040204" pitchFamily="34" charset="0"/>
                    <a:cs typeface="Arial" panose="020B0604020202020204" pitchFamily="34" charset="0"/>
                  </a:rPr>
                  <a:t>Stroke patients left with impairments [1]</a:t>
                </a:r>
              </a:p>
              <a:p>
                <a:endParaRPr lang="en-US" sz="1600" b="1" dirty="0">
                  <a:solidFill>
                    <a:srgbClr val="F25245"/>
                  </a:solidFill>
                  <a:latin typeface="Tw Cen MT" panose="020B0602020104020603" pitchFamily="34" charset="0"/>
                  <a:ea typeface="Tahoma" panose="020B060403050404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DC3823CE-8474-4EEC-8609-1C296FD4E948}"/>
              </a:ext>
            </a:extLst>
          </p:cNvPr>
          <p:cNvGrpSpPr/>
          <p:nvPr/>
        </p:nvGrpSpPr>
        <p:grpSpPr>
          <a:xfrm>
            <a:off x="4273967" y="3888281"/>
            <a:ext cx="2743200" cy="1175763"/>
            <a:chOff x="4273967" y="3888281"/>
            <a:chExt cx="2743200" cy="1175763"/>
          </a:xfrm>
        </p:grpSpPr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EC5EC9EA-7554-432F-8F50-6B1B7AACE99F}"/>
                </a:ext>
              </a:extLst>
            </p:cNvPr>
            <p:cNvGrpSpPr/>
            <p:nvPr/>
          </p:nvGrpSpPr>
          <p:grpSpPr>
            <a:xfrm>
              <a:off x="4273967" y="3888281"/>
              <a:ext cx="2743200" cy="1175763"/>
              <a:chOff x="4273967" y="3888281"/>
              <a:chExt cx="2743200" cy="1175763"/>
            </a:xfrm>
            <a:effectLst>
              <a:outerShdw blurRad="76200" dist="38100" dir="2700000" algn="tl" rotWithShape="0">
                <a:prstClr val="black">
                  <a:alpha val="12000"/>
                </a:prstClr>
              </a:outerShdw>
            </a:effectLst>
          </p:grpSpPr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70590605-067C-4474-97BB-15668207AE97}"/>
                  </a:ext>
                </a:extLst>
              </p:cNvPr>
              <p:cNvSpPr/>
              <p:nvPr/>
            </p:nvSpPr>
            <p:spPr>
              <a:xfrm>
                <a:off x="4273967" y="3888281"/>
                <a:ext cx="2743200" cy="117576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5E756E68-38FB-457F-94B7-76FA74C2B053}"/>
                  </a:ext>
                </a:extLst>
              </p:cNvPr>
              <p:cNvSpPr/>
              <p:nvPr/>
            </p:nvSpPr>
            <p:spPr>
              <a:xfrm>
                <a:off x="6416400" y="4543928"/>
                <a:ext cx="600767" cy="520116"/>
              </a:xfrm>
              <a:custGeom>
                <a:avLst/>
                <a:gdLst>
                  <a:gd name="connsiteX0" fmla="*/ 464458 w 600767"/>
                  <a:gd name="connsiteY0" fmla="*/ 0 h 520116"/>
                  <a:gd name="connsiteX1" fmla="*/ 558063 w 600767"/>
                  <a:gd name="connsiteY1" fmla="*/ 9436 h 520116"/>
                  <a:gd name="connsiteX2" fmla="*/ 600767 w 600767"/>
                  <a:gd name="connsiteY2" fmla="*/ 22693 h 520116"/>
                  <a:gd name="connsiteX3" fmla="*/ 600767 w 600767"/>
                  <a:gd name="connsiteY3" fmla="*/ 520116 h 520116"/>
                  <a:gd name="connsiteX4" fmla="*/ 5611 w 600767"/>
                  <a:gd name="connsiteY4" fmla="*/ 520116 h 520116"/>
                  <a:gd name="connsiteX5" fmla="*/ 0 w 600767"/>
                  <a:gd name="connsiteY5" fmla="*/ 464458 h 520116"/>
                  <a:gd name="connsiteX6" fmla="*/ 464458 w 600767"/>
                  <a:gd name="connsiteY6" fmla="*/ 0 h 5201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00767" h="520116">
                    <a:moveTo>
                      <a:pt x="464458" y="0"/>
                    </a:moveTo>
                    <a:cubicBezTo>
                      <a:pt x="496522" y="0"/>
                      <a:pt x="527828" y="3249"/>
                      <a:pt x="558063" y="9436"/>
                    </a:cubicBezTo>
                    <a:lnTo>
                      <a:pt x="600767" y="22693"/>
                    </a:lnTo>
                    <a:lnTo>
                      <a:pt x="600767" y="520116"/>
                    </a:lnTo>
                    <a:lnTo>
                      <a:pt x="5611" y="520116"/>
                    </a:lnTo>
                    <a:lnTo>
                      <a:pt x="0" y="464458"/>
                    </a:lnTo>
                    <a:cubicBezTo>
                      <a:pt x="0" y="207945"/>
                      <a:pt x="207945" y="0"/>
                      <a:pt x="464458" y="0"/>
                    </a:cubicBezTo>
                    <a:close/>
                  </a:path>
                </a:pathLst>
              </a:custGeom>
              <a:solidFill>
                <a:srgbClr val="F2524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E7022ED8-E9A3-416D-8861-29425EC6D0BE}"/>
                </a:ext>
              </a:extLst>
            </p:cNvPr>
            <p:cNvSpPr txBox="1"/>
            <p:nvPr/>
          </p:nvSpPr>
          <p:spPr>
            <a:xfrm>
              <a:off x="6540092" y="4602379"/>
              <a:ext cx="4055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bg1"/>
                  </a:solidFill>
                </a:rPr>
                <a:t>4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C7831DDC-276F-4974-9817-D2B71EDAADF7}"/>
                </a:ext>
              </a:extLst>
            </p:cNvPr>
            <p:cNvSpPr txBox="1"/>
            <p:nvPr/>
          </p:nvSpPr>
          <p:spPr>
            <a:xfrm>
              <a:off x="4345643" y="4128429"/>
              <a:ext cx="263298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rgbClr val="F25245"/>
                  </a:solidFill>
                  <a:latin typeface="Tw Cen MT" panose="020B0602020104020603" pitchFamily="34" charset="0"/>
                  <a:ea typeface="Tahoma" panose="020B0604030504040204" pitchFamily="34" charset="0"/>
                  <a:cs typeface="Arial" panose="020B0604020202020204" pitchFamily="34" charset="0"/>
                </a:rPr>
                <a:t>Physical supervision of medical professional required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6DA91525-88B9-4E92-94E5-BD380D5A5930}"/>
              </a:ext>
            </a:extLst>
          </p:cNvPr>
          <p:cNvGrpSpPr/>
          <p:nvPr/>
        </p:nvGrpSpPr>
        <p:grpSpPr>
          <a:xfrm>
            <a:off x="4273967" y="2517857"/>
            <a:ext cx="2743200" cy="1270878"/>
            <a:chOff x="4273967" y="2517857"/>
            <a:chExt cx="2743200" cy="1270878"/>
          </a:xfrm>
        </p:grpSpPr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9C42581A-6E95-433D-A3D3-F1357291E13A}"/>
                </a:ext>
              </a:extLst>
            </p:cNvPr>
            <p:cNvGrpSpPr/>
            <p:nvPr/>
          </p:nvGrpSpPr>
          <p:grpSpPr>
            <a:xfrm>
              <a:off x="4273967" y="2517857"/>
              <a:ext cx="2743200" cy="1175763"/>
              <a:chOff x="4273967" y="2517857"/>
              <a:chExt cx="2743200" cy="1175763"/>
            </a:xfrm>
            <a:effectLst>
              <a:outerShdw blurRad="76200" dist="38100" dir="2700000" algn="tl" rotWithShape="0">
                <a:prstClr val="black">
                  <a:alpha val="12000"/>
                </a:prstClr>
              </a:outerShdw>
            </a:effectLst>
          </p:grpSpPr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D606EEBA-F20D-4C61-B1A8-CD510FCC4BB2}"/>
                  </a:ext>
                </a:extLst>
              </p:cNvPr>
              <p:cNvSpPr/>
              <p:nvPr/>
            </p:nvSpPr>
            <p:spPr>
              <a:xfrm>
                <a:off x="4273967" y="2517857"/>
                <a:ext cx="2743200" cy="117576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05B23315-617C-45CA-B43B-3A4CF7FB428C}"/>
                  </a:ext>
                </a:extLst>
              </p:cNvPr>
              <p:cNvSpPr/>
              <p:nvPr/>
            </p:nvSpPr>
            <p:spPr>
              <a:xfrm>
                <a:off x="6416400" y="3173504"/>
                <a:ext cx="600767" cy="520116"/>
              </a:xfrm>
              <a:custGeom>
                <a:avLst/>
                <a:gdLst>
                  <a:gd name="connsiteX0" fmla="*/ 464458 w 600767"/>
                  <a:gd name="connsiteY0" fmla="*/ 0 h 520116"/>
                  <a:gd name="connsiteX1" fmla="*/ 558063 w 600767"/>
                  <a:gd name="connsiteY1" fmla="*/ 9436 h 520116"/>
                  <a:gd name="connsiteX2" fmla="*/ 600767 w 600767"/>
                  <a:gd name="connsiteY2" fmla="*/ 22693 h 520116"/>
                  <a:gd name="connsiteX3" fmla="*/ 600767 w 600767"/>
                  <a:gd name="connsiteY3" fmla="*/ 520116 h 520116"/>
                  <a:gd name="connsiteX4" fmla="*/ 5611 w 600767"/>
                  <a:gd name="connsiteY4" fmla="*/ 520116 h 520116"/>
                  <a:gd name="connsiteX5" fmla="*/ 0 w 600767"/>
                  <a:gd name="connsiteY5" fmla="*/ 464458 h 520116"/>
                  <a:gd name="connsiteX6" fmla="*/ 464458 w 600767"/>
                  <a:gd name="connsiteY6" fmla="*/ 0 h 5201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00767" h="520116">
                    <a:moveTo>
                      <a:pt x="464458" y="0"/>
                    </a:moveTo>
                    <a:cubicBezTo>
                      <a:pt x="496522" y="0"/>
                      <a:pt x="527828" y="3249"/>
                      <a:pt x="558063" y="9436"/>
                    </a:cubicBezTo>
                    <a:lnTo>
                      <a:pt x="600767" y="22693"/>
                    </a:lnTo>
                    <a:lnTo>
                      <a:pt x="600767" y="520116"/>
                    </a:lnTo>
                    <a:lnTo>
                      <a:pt x="5611" y="520116"/>
                    </a:lnTo>
                    <a:lnTo>
                      <a:pt x="0" y="464458"/>
                    </a:lnTo>
                    <a:cubicBezTo>
                      <a:pt x="0" y="207945"/>
                      <a:pt x="207945" y="0"/>
                      <a:pt x="464458" y="0"/>
                    </a:cubicBezTo>
                    <a:close/>
                  </a:path>
                </a:pathLst>
              </a:custGeom>
              <a:solidFill>
                <a:srgbClr val="F2524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E82941C0-9437-4418-8F3A-87163066EAC9}"/>
                </a:ext>
              </a:extLst>
            </p:cNvPr>
            <p:cNvSpPr txBox="1"/>
            <p:nvPr/>
          </p:nvSpPr>
          <p:spPr>
            <a:xfrm>
              <a:off x="6540092" y="3231955"/>
              <a:ext cx="4055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bg1"/>
                  </a:solidFill>
                </a:rPr>
                <a:t>3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C2BF22CD-D838-4AAA-98C4-26B65ABE00C3}"/>
                </a:ext>
              </a:extLst>
            </p:cNvPr>
            <p:cNvSpPr txBox="1"/>
            <p:nvPr/>
          </p:nvSpPr>
          <p:spPr>
            <a:xfrm>
              <a:off x="4345643" y="2711517"/>
              <a:ext cx="2632983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rgbClr val="F25245"/>
                  </a:solidFill>
                  <a:latin typeface="Tw Cen MT" panose="020B0602020104020603" pitchFamily="34" charset="0"/>
                  <a:ea typeface="Tahoma" panose="020B0604030504040204" pitchFamily="34" charset="0"/>
                  <a:cs typeface="Arial" panose="020B0604020202020204" pitchFamily="34" charset="0"/>
                </a:rPr>
                <a:t>Physiotherapy equipment are expensive and not accessible to everyone </a:t>
              </a:r>
            </a:p>
            <a:p>
              <a:endParaRPr lang="en-US" sz="1600" b="1" dirty="0">
                <a:solidFill>
                  <a:srgbClr val="F25245"/>
                </a:solidFill>
                <a:latin typeface="Tw Cen MT" panose="020B0602020104020603" pitchFamily="34" charset="0"/>
                <a:ea typeface="Tahoma" panose="020B060403050404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84CABDC2-2758-4652-AA06-D0A0E1108ECD}"/>
              </a:ext>
            </a:extLst>
          </p:cNvPr>
          <p:cNvSpPr txBox="1"/>
          <p:nvPr/>
        </p:nvSpPr>
        <p:spPr>
          <a:xfrm>
            <a:off x="1247700" y="1266874"/>
            <a:ext cx="51687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w Cen MT" panose="020B0602020104020603" pitchFamily="34" charset="0"/>
                <a:ea typeface="Tahoma" panose="020B0604030504040204" pitchFamily="34" charset="0"/>
                <a:cs typeface="Arial" panose="020B0604020202020204" pitchFamily="34" charset="0"/>
              </a:rPr>
              <a:t>Problem Statement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C93019B-86A0-4E25-A1D5-2D314A8FBFB5}"/>
              </a:ext>
            </a:extLst>
          </p:cNvPr>
          <p:cNvSpPr txBox="1"/>
          <p:nvPr/>
        </p:nvSpPr>
        <p:spPr>
          <a:xfrm>
            <a:off x="1247700" y="1621879"/>
            <a:ext cx="59366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600" dirty="0">
              <a:solidFill>
                <a:schemeClr val="bg1">
                  <a:lumMod val="65000"/>
                </a:schemeClr>
              </a:solidFill>
              <a:latin typeface="Tw Cen MT" panose="020B0602020104020603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717D29E0-386D-4897-973E-9CE472137C72}"/>
              </a:ext>
            </a:extLst>
          </p:cNvPr>
          <p:cNvSpPr/>
          <p:nvPr/>
        </p:nvSpPr>
        <p:spPr>
          <a:xfrm>
            <a:off x="7485639" y="2617571"/>
            <a:ext cx="1622858" cy="1622858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5" name="Picture Placeholder 44">
            <a:extLst>
              <a:ext uri="{FF2B5EF4-FFF2-40B4-BE49-F238E27FC236}">
                <a16:creationId xmlns:a16="http://schemas.microsoft.com/office/drawing/2014/main" id="{742B2429-7952-4D80-BF84-AE3F021B96E4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23" r="30523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63" name="Oval 62">
            <a:extLst>
              <a:ext uri="{FF2B5EF4-FFF2-40B4-BE49-F238E27FC236}">
                <a16:creationId xmlns:a16="http://schemas.microsoft.com/office/drawing/2014/main" id="{820E3D24-A842-4A22-B7B8-BAAF4102A782}"/>
              </a:ext>
            </a:extLst>
          </p:cNvPr>
          <p:cNvSpPr/>
          <p:nvPr/>
        </p:nvSpPr>
        <p:spPr>
          <a:xfrm>
            <a:off x="7705629" y="2910342"/>
            <a:ext cx="1115606" cy="111560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01600" sx="102000" sy="102000" algn="ctr" rotWithShape="0">
              <a:schemeClr val="tx1">
                <a:lumMod val="75000"/>
                <a:lumOff val="2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47">
            <a:extLst>
              <a:ext uri="{FF2B5EF4-FFF2-40B4-BE49-F238E27FC236}">
                <a16:creationId xmlns:a16="http://schemas.microsoft.com/office/drawing/2014/main" id="{4F20F015-7138-4857-9101-7985A1DD4591}"/>
              </a:ext>
            </a:extLst>
          </p:cNvPr>
          <p:cNvSpPr>
            <a:spLocks noEditPoints="1"/>
          </p:cNvSpPr>
          <p:nvPr/>
        </p:nvSpPr>
        <p:spPr bwMode="auto">
          <a:xfrm>
            <a:off x="8048401" y="3204053"/>
            <a:ext cx="543424" cy="571500"/>
          </a:xfrm>
          <a:custGeom>
            <a:avLst/>
            <a:gdLst>
              <a:gd name="T0" fmla="*/ 2147483646 w 57"/>
              <a:gd name="T1" fmla="*/ 2147483646 h 67"/>
              <a:gd name="T2" fmla="*/ 2147483646 w 57"/>
              <a:gd name="T3" fmla="*/ 2147483646 h 67"/>
              <a:gd name="T4" fmla="*/ 2147483646 w 57"/>
              <a:gd name="T5" fmla="*/ 2147483646 h 67"/>
              <a:gd name="T6" fmla="*/ 2147483646 w 57"/>
              <a:gd name="T7" fmla="*/ 2147483646 h 67"/>
              <a:gd name="T8" fmla="*/ 2147483646 w 57"/>
              <a:gd name="T9" fmla="*/ 2147483646 h 67"/>
              <a:gd name="T10" fmla="*/ 0 w 57"/>
              <a:gd name="T11" fmla="*/ 2147483646 h 67"/>
              <a:gd name="T12" fmla="*/ 2147483646 w 57"/>
              <a:gd name="T13" fmla="*/ 2147483646 h 67"/>
              <a:gd name="T14" fmla="*/ 2147483646 w 57"/>
              <a:gd name="T15" fmla="*/ 2147483646 h 67"/>
              <a:gd name="T16" fmla="*/ 2147483646 w 57"/>
              <a:gd name="T17" fmla="*/ 2147483646 h 67"/>
              <a:gd name="T18" fmla="*/ 2147483646 w 57"/>
              <a:gd name="T19" fmla="*/ 2147483646 h 67"/>
              <a:gd name="T20" fmla="*/ 2147483646 w 57"/>
              <a:gd name="T21" fmla="*/ 2147483646 h 67"/>
              <a:gd name="T22" fmla="*/ 2147483646 w 57"/>
              <a:gd name="T23" fmla="*/ 2147483646 h 67"/>
              <a:gd name="T24" fmla="*/ 2147483646 w 57"/>
              <a:gd name="T25" fmla="*/ 2147483646 h 67"/>
              <a:gd name="T26" fmla="*/ 2147483646 w 57"/>
              <a:gd name="T27" fmla="*/ 2147483646 h 67"/>
              <a:gd name="T28" fmla="*/ 2147483646 w 57"/>
              <a:gd name="T29" fmla="*/ 2147483646 h 67"/>
              <a:gd name="T30" fmla="*/ 2147483646 w 57"/>
              <a:gd name="T31" fmla="*/ 2147483646 h 67"/>
              <a:gd name="T32" fmla="*/ 2147483646 w 57"/>
              <a:gd name="T33" fmla="*/ 2147483646 h 67"/>
              <a:gd name="T34" fmla="*/ 2147483646 w 57"/>
              <a:gd name="T35" fmla="*/ 2147483646 h 67"/>
              <a:gd name="T36" fmla="*/ 2147483646 w 57"/>
              <a:gd name="T37" fmla="*/ 2147483646 h 67"/>
              <a:gd name="T38" fmla="*/ 2147483646 w 57"/>
              <a:gd name="T39" fmla="*/ 2147483646 h 67"/>
              <a:gd name="T40" fmla="*/ 2147483646 w 57"/>
              <a:gd name="T41" fmla="*/ 2147483646 h 67"/>
              <a:gd name="T42" fmla="*/ 2147483646 w 57"/>
              <a:gd name="T43" fmla="*/ 2147483646 h 67"/>
              <a:gd name="T44" fmla="*/ 2147483646 w 57"/>
              <a:gd name="T45" fmla="*/ 2147483646 h 67"/>
              <a:gd name="T46" fmla="*/ 2147483646 w 57"/>
              <a:gd name="T47" fmla="*/ 2147483646 h 67"/>
              <a:gd name="T48" fmla="*/ 2147483646 w 57"/>
              <a:gd name="T49" fmla="*/ 2147483646 h 67"/>
              <a:gd name="T50" fmla="*/ 2147483646 w 57"/>
              <a:gd name="T51" fmla="*/ 2147483646 h 67"/>
              <a:gd name="T52" fmla="*/ 2147483646 w 57"/>
              <a:gd name="T53" fmla="*/ 2147483646 h 67"/>
              <a:gd name="T54" fmla="*/ 2147483646 w 57"/>
              <a:gd name="T55" fmla="*/ 2147483646 h 67"/>
              <a:gd name="T56" fmla="*/ 2147483646 w 57"/>
              <a:gd name="T57" fmla="*/ 2147483646 h 67"/>
              <a:gd name="T58" fmla="*/ 2147483646 w 57"/>
              <a:gd name="T59" fmla="*/ 2147483646 h 67"/>
              <a:gd name="T60" fmla="*/ 2147483646 w 57"/>
              <a:gd name="T61" fmla="*/ 2147483646 h 67"/>
              <a:gd name="T62" fmla="*/ 2147483646 w 57"/>
              <a:gd name="T63" fmla="*/ 2147483646 h 67"/>
              <a:gd name="T64" fmla="*/ 2147483646 w 57"/>
              <a:gd name="T65" fmla="*/ 2147483646 h 67"/>
              <a:gd name="T66" fmla="*/ 2147483646 w 57"/>
              <a:gd name="T67" fmla="*/ 2147483646 h 67"/>
              <a:gd name="T68" fmla="*/ 2147483646 w 57"/>
              <a:gd name="T69" fmla="*/ 2147483646 h 67"/>
              <a:gd name="T70" fmla="*/ 2147483646 w 57"/>
              <a:gd name="T71" fmla="*/ 2147483646 h 67"/>
              <a:gd name="T72" fmla="*/ 2147483646 w 57"/>
              <a:gd name="T73" fmla="*/ 2147483646 h 67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57" h="67">
                <a:moveTo>
                  <a:pt x="52" y="38"/>
                </a:moveTo>
                <a:cubicBezTo>
                  <a:pt x="51" y="41"/>
                  <a:pt x="49" y="42"/>
                  <a:pt x="47" y="44"/>
                </a:cubicBezTo>
                <a:cubicBezTo>
                  <a:pt x="39" y="47"/>
                  <a:pt x="30" y="48"/>
                  <a:pt x="22" y="47"/>
                </a:cubicBezTo>
                <a:cubicBezTo>
                  <a:pt x="17" y="47"/>
                  <a:pt x="11" y="45"/>
                  <a:pt x="6" y="42"/>
                </a:cubicBezTo>
                <a:cubicBezTo>
                  <a:pt x="4" y="40"/>
                  <a:pt x="4" y="37"/>
                  <a:pt x="4" y="35"/>
                </a:cubicBezTo>
                <a:cubicBezTo>
                  <a:pt x="2" y="26"/>
                  <a:pt x="1" y="18"/>
                  <a:pt x="0" y="10"/>
                </a:cubicBezTo>
                <a:cubicBezTo>
                  <a:pt x="0" y="6"/>
                  <a:pt x="4" y="5"/>
                  <a:pt x="7" y="4"/>
                </a:cubicBezTo>
                <a:cubicBezTo>
                  <a:pt x="11" y="2"/>
                  <a:pt x="16" y="1"/>
                  <a:pt x="20" y="1"/>
                </a:cubicBezTo>
                <a:cubicBezTo>
                  <a:pt x="29" y="0"/>
                  <a:pt x="38" y="0"/>
                  <a:pt x="47" y="3"/>
                </a:cubicBezTo>
                <a:cubicBezTo>
                  <a:pt x="50" y="4"/>
                  <a:pt x="54" y="5"/>
                  <a:pt x="56" y="8"/>
                </a:cubicBezTo>
                <a:cubicBezTo>
                  <a:pt x="57" y="9"/>
                  <a:pt x="56" y="11"/>
                  <a:pt x="56" y="12"/>
                </a:cubicBezTo>
                <a:cubicBezTo>
                  <a:pt x="55" y="21"/>
                  <a:pt x="53" y="30"/>
                  <a:pt x="52" y="38"/>
                </a:cubicBezTo>
                <a:close/>
                <a:moveTo>
                  <a:pt x="44" y="62"/>
                </a:moveTo>
                <a:cubicBezTo>
                  <a:pt x="37" y="66"/>
                  <a:pt x="28" y="67"/>
                  <a:pt x="20" y="65"/>
                </a:cubicBezTo>
                <a:cubicBezTo>
                  <a:pt x="16" y="65"/>
                  <a:pt x="11" y="63"/>
                  <a:pt x="9" y="59"/>
                </a:cubicBezTo>
                <a:cubicBezTo>
                  <a:pt x="8" y="55"/>
                  <a:pt x="7" y="51"/>
                  <a:pt x="7" y="48"/>
                </a:cubicBezTo>
                <a:cubicBezTo>
                  <a:pt x="7" y="47"/>
                  <a:pt x="7" y="47"/>
                  <a:pt x="7" y="47"/>
                </a:cubicBezTo>
                <a:cubicBezTo>
                  <a:pt x="8" y="47"/>
                  <a:pt x="8" y="47"/>
                  <a:pt x="8" y="47"/>
                </a:cubicBezTo>
                <a:cubicBezTo>
                  <a:pt x="20" y="54"/>
                  <a:pt x="36" y="54"/>
                  <a:pt x="48" y="47"/>
                </a:cubicBezTo>
                <a:cubicBezTo>
                  <a:pt x="50" y="47"/>
                  <a:pt x="49" y="49"/>
                  <a:pt x="49" y="51"/>
                </a:cubicBezTo>
                <a:cubicBezTo>
                  <a:pt x="48" y="55"/>
                  <a:pt x="48" y="60"/>
                  <a:pt x="44" y="62"/>
                </a:cubicBezTo>
                <a:close/>
                <a:moveTo>
                  <a:pt x="39" y="6"/>
                </a:moveTo>
                <a:cubicBezTo>
                  <a:pt x="32" y="5"/>
                  <a:pt x="24" y="5"/>
                  <a:pt x="16" y="6"/>
                </a:cubicBezTo>
                <a:cubicBezTo>
                  <a:pt x="14" y="7"/>
                  <a:pt x="11" y="7"/>
                  <a:pt x="10" y="9"/>
                </a:cubicBezTo>
                <a:cubicBezTo>
                  <a:pt x="12" y="12"/>
                  <a:pt x="16" y="12"/>
                  <a:pt x="19" y="12"/>
                </a:cubicBezTo>
                <a:cubicBezTo>
                  <a:pt x="25" y="13"/>
                  <a:pt x="31" y="13"/>
                  <a:pt x="37" y="12"/>
                </a:cubicBezTo>
                <a:cubicBezTo>
                  <a:pt x="40" y="12"/>
                  <a:pt x="44" y="12"/>
                  <a:pt x="47" y="9"/>
                </a:cubicBezTo>
                <a:cubicBezTo>
                  <a:pt x="45" y="7"/>
                  <a:pt x="42" y="6"/>
                  <a:pt x="39" y="6"/>
                </a:cubicBezTo>
                <a:close/>
                <a:moveTo>
                  <a:pt x="24" y="24"/>
                </a:moveTo>
                <a:cubicBezTo>
                  <a:pt x="21" y="25"/>
                  <a:pt x="19" y="29"/>
                  <a:pt x="19" y="33"/>
                </a:cubicBezTo>
                <a:cubicBezTo>
                  <a:pt x="19" y="38"/>
                  <a:pt x="24" y="42"/>
                  <a:pt x="29" y="41"/>
                </a:cubicBezTo>
                <a:cubicBezTo>
                  <a:pt x="34" y="41"/>
                  <a:pt x="38" y="36"/>
                  <a:pt x="37" y="31"/>
                </a:cubicBezTo>
                <a:cubicBezTo>
                  <a:pt x="36" y="25"/>
                  <a:pt x="30" y="21"/>
                  <a:pt x="24" y="24"/>
                </a:cubicBezTo>
                <a:close/>
                <a:moveTo>
                  <a:pt x="26" y="36"/>
                </a:moveTo>
                <a:cubicBezTo>
                  <a:pt x="23" y="35"/>
                  <a:pt x="23" y="30"/>
                  <a:pt x="26" y="28"/>
                </a:cubicBezTo>
                <a:cubicBezTo>
                  <a:pt x="29" y="27"/>
                  <a:pt x="32" y="29"/>
                  <a:pt x="32" y="32"/>
                </a:cubicBezTo>
                <a:cubicBezTo>
                  <a:pt x="33" y="35"/>
                  <a:pt x="29" y="38"/>
                  <a:pt x="26" y="36"/>
                </a:cubicBezTo>
                <a:close/>
              </a:path>
            </a:pathLst>
          </a:custGeom>
          <a:gradFill flip="none" rotWithShape="1">
            <a:gsLst>
              <a:gs pos="0">
                <a:srgbClr val="F25245"/>
              </a:gs>
              <a:gs pos="100000">
                <a:srgbClr val="273445"/>
              </a:gs>
            </a:gsLst>
            <a:lin ang="2700000" scaled="1"/>
            <a:tileRect/>
          </a:gradFill>
          <a:ln>
            <a:noFill/>
          </a:ln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30705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64A6716-FAE6-44A4-89E5-083B526DFE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8857" y="1147623"/>
            <a:ext cx="5403171" cy="481132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050D9B2-E5B5-4350-94EC-8EB060D9C164}"/>
              </a:ext>
            </a:extLst>
          </p:cNvPr>
          <p:cNvSpPr txBox="1"/>
          <p:nvPr/>
        </p:nvSpPr>
        <p:spPr>
          <a:xfrm>
            <a:off x="670159" y="194984"/>
            <a:ext cx="2685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Tw Cen MT" panose="020B0602020104020603" pitchFamily="34" charset="0"/>
                <a:ea typeface="Tahoma" panose="020B0604030504040204" pitchFamily="34" charset="0"/>
                <a:cs typeface="Arial" panose="020B0604020202020204" pitchFamily="34" charset="0"/>
              </a:rPr>
              <a:t>Block Diagram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20E3266-3AC9-472F-9A6D-D42F1B120E3D}"/>
              </a:ext>
            </a:extLst>
          </p:cNvPr>
          <p:cNvSpPr/>
          <p:nvPr/>
        </p:nvSpPr>
        <p:spPr>
          <a:xfrm>
            <a:off x="3120081" y="923279"/>
            <a:ext cx="4266141" cy="3781887"/>
          </a:xfrm>
          <a:prstGeom prst="rect">
            <a:avLst/>
          </a:prstGeom>
          <a:noFill/>
          <a:ln w="25400">
            <a:prstDash val="lg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PK"/>
          </a:p>
        </p:txBody>
      </p:sp>
      <p:sp>
        <p:nvSpPr>
          <p:cNvPr id="16" name="Rectangle 2">
            <a:extLst>
              <a:ext uri="{FF2B5EF4-FFF2-40B4-BE49-F238E27FC236}">
                <a16:creationId xmlns:a16="http://schemas.microsoft.com/office/drawing/2014/main" id="{2ECAFD33-F204-4487-A7A1-2B3FEF894C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72022" y="4997265"/>
            <a:ext cx="1168159" cy="7874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B6DDE8"/>
              </a:gs>
            </a:gsLst>
            <a:lin ang="5400000" scaled="1"/>
          </a:gradFill>
          <a:ln w="12700">
            <a:solidFill>
              <a:srgbClr val="92CDDC"/>
            </a:solidFill>
            <a:miter lim="800000"/>
            <a:headEnd/>
            <a:tailEnd/>
          </a:ln>
          <a:effectLst>
            <a:outerShdw dist="28398" dir="3806097" algn="ctr" rotWithShape="0">
              <a:srgbClr val="205867">
                <a:alpha val="50000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en-PK" altLang="en-PK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</a:rPr>
              <a:t>Overall calibration of the system</a:t>
            </a:r>
            <a:endParaRPr kumimoji="0" lang="en-PK" altLang="en-PK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EBDCD32-A3B6-4E14-8E37-18FF52B43FF1}"/>
              </a:ext>
            </a:extLst>
          </p:cNvPr>
          <p:cNvSpPr/>
          <p:nvPr/>
        </p:nvSpPr>
        <p:spPr>
          <a:xfrm>
            <a:off x="1388935" y="718204"/>
            <a:ext cx="8216704" cy="5340805"/>
          </a:xfrm>
          <a:prstGeom prst="rect">
            <a:avLst/>
          </a:prstGeom>
          <a:noFill/>
          <a:ln w="25400">
            <a:prstDash val="lg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279610525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6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BDBD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C2413E75-1777-4005-A89C-2B764D71823A}"/>
              </a:ext>
            </a:extLst>
          </p:cNvPr>
          <p:cNvSpPr/>
          <p:nvPr/>
        </p:nvSpPr>
        <p:spPr>
          <a:xfrm>
            <a:off x="699247" y="704851"/>
            <a:ext cx="6269849" cy="5441950"/>
          </a:xfrm>
          <a:custGeom>
            <a:avLst/>
            <a:gdLst>
              <a:gd name="connsiteX0" fmla="*/ 0 w 6269849"/>
              <a:gd name="connsiteY0" fmla="*/ 0 h 5441950"/>
              <a:gd name="connsiteX1" fmla="*/ 6202008 w 6269849"/>
              <a:gd name="connsiteY1" fmla="*/ 0 h 5441950"/>
              <a:gd name="connsiteX2" fmla="*/ 6029119 w 6269849"/>
              <a:gd name="connsiteY2" fmla="*/ 231201 h 5441950"/>
              <a:gd name="connsiteX3" fmla="*/ 5282454 w 6269849"/>
              <a:gd name="connsiteY3" fmla="*/ 2675614 h 5441950"/>
              <a:gd name="connsiteX4" fmla="*/ 6029119 w 6269849"/>
              <a:gd name="connsiteY4" fmla="*/ 5120027 h 5441950"/>
              <a:gd name="connsiteX5" fmla="*/ 6269849 w 6269849"/>
              <a:gd name="connsiteY5" fmla="*/ 5441950 h 5441950"/>
              <a:gd name="connsiteX6" fmla="*/ 0 w 6269849"/>
              <a:gd name="connsiteY6" fmla="*/ 5441950 h 5441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269849" h="5441950">
                <a:moveTo>
                  <a:pt x="0" y="0"/>
                </a:moveTo>
                <a:lnTo>
                  <a:pt x="6202008" y="0"/>
                </a:lnTo>
                <a:lnTo>
                  <a:pt x="6029119" y="231201"/>
                </a:lnTo>
                <a:cubicBezTo>
                  <a:pt x="5557714" y="928973"/>
                  <a:pt x="5282454" y="1770149"/>
                  <a:pt x="5282454" y="2675614"/>
                </a:cubicBezTo>
                <a:cubicBezTo>
                  <a:pt x="5282454" y="3581080"/>
                  <a:pt x="5557714" y="4422255"/>
                  <a:pt x="6029119" y="5120027"/>
                </a:cubicBezTo>
                <a:lnTo>
                  <a:pt x="6269849" y="5441950"/>
                </a:lnTo>
                <a:lnTo>
                  <a:pt x="0" y="54419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7169B9F1-8333-4C3A-933D-B1F9C10587F5}"/>
              </a:ext>
            </a:extLst>
          </p:cNvPr>
          <p:cNvGrpSpPr/>
          <p:nvPr/>
        </p:nvGrpSpPr>
        <p:grpSpPr>
          <a:xfrm>
            <a:off x="1198387" y="5158367"/>
            <a:ext cx="1915657" cy="724596"/>
            <a:chOff x="2183877" y="4228110"/>
            <a:chExt cx="1820714" cy="645726"/>
          </a:xfrm>
        </p:grpSpPr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E9F16CDD-FADE-4805-BE6A-FA2557096397}"/>
                </a:ext>
              </a:extLst>
            </p:cNvPr>
            <p:cNvGrpSpPr/>
            <p:nvPr/>
          </p:nvGrpSpPr>
          <p:grpSpPr>
            <a:xfrm>
              <a:off x="2183877" y="4228110"/>
              <a:ext cx="1801784" cy="615858"/>
              <a:chOff x="2273069" y="3077762"/>
              <a:chExt cx="1801784" cy="615858"/>
            </a:xfrm>
            <a:effectLst>
              <a:outerShdw blurRad="76200" dist="38100" dir="2700000" algn="tl" rotWithShape="0">
                <a:prstClr val="black">
                  <a:alpha val="12000"/>
                </a:prstClr>
              </a:outerShdw>
            </a:effectLst>
          </p:grpSpPr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79F4B9C4-B09D-48EB-A835-7A5740780D77}"/>
                  </a:ext>
                </a:extLst>
              </p:cNvPr>
              <p:cNvSpPr/>
              <p:nvPr/>
            </p:nvSpPr>
            <p:spPr>
              <a:xfrm>
                <a:off x="2273069" y="3077762"/>
                <a:ext cx="1801784" cy="61585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9" name="Freeform: Shape 38">
                <a:extLst>
                  <a:ext uri="{FF2B5EF4-FFF2-40B4-BE49-F238E27FC236}">
                    <a16:creationId xmlns:a16="http://schemas.microsoft.com/office/drawing/2014/main" id="{B8BB7F17-2EA6-4379-859E-67C5B26CA171}"/>
                  </a:ext>
                </a:extLst>
              </p:cNvPr>
              <p:cNvSpPr/>
              <p:nvPr/>
            </p:nvSpPr>
            <p:spPr>
              <a:xfrm>
                <a:off x="3644389" y="3320944"/>
                <a:ext cx="430464" cy="372676"/>
              </a:xfrm>
              <a:custGeom>
                <a:avLst/>
                <a:gdLst>
                  <a:gd name="connsiteX0" fmla="*/ 464458 w 600767"/>
                  <a:gd name="connsiteY0" fmla="*/ 0 h 520116"/>
                  <a:gd name="connsiteX1" fmla="*/ 558063 w 600767"/>
                  <a:gd name="connsiteY1" fmla="*/ 9436 h 520116"/>
                  <a:gd name="connsiteX2" fmla="*/ 600767 w 600767"/>
                  <a:gd name="connsiteY2" fmla="*/ 22693 h 520116"/>
                  <a:gd name="connsiteX3" fmla="*/ 600767 w 600767"/>
                  <a:gd name="connsiteY3" fmla="*/ 520116 h 520116"/>
                  <a:gd name="connsiteX4" fmla="*/ 5611 w 600767"/>
                  <a:gd name="connsiteY4" fmla="*/ 520116 h 520116"/>
                  <a:gd name="connsiteX5" fmla="*/ 0 w 600767"/>
                  <a:gd name="connsiteY5" fmla="*/ 464458 h 520116"/>
                  <a:gd name="connsiteX6" fmla="*/ 464458 w 600767"/>
                  <a:gd name="connsiteY6" fmla="*/ 0 h 5201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00767" h="520116">
                    <a:moveTo>
                      <a:pt x="464458" y="0"/>
                    </a:moveTo>
                    <a:cubicBezTo>
                      <a:pt x="496522" y="0"/>
                      <a:pt x="527828" y="3249"/>
                      <a:pt x="558063" y="9436"/>
                    </a:cubicBezTo>
                    <a:lnTo>
                      <a:pt x="600767" y="22693"/>
                    </a:lnTo>
                    <a:lnTo>
                      <a:pt x="600767" y="520116"/>
                    </a:lnTo>
                    <a:lnTo>
                      <a:pt x="5611" y="520116"/>
                    </a:lnTo>
                    <a:lnTo>
                      <a:pt x="0" y="464458"/>
                    </a:lnTo>
                    <a:cubicBezTo>
                      <a:pt x="0" y="207945"/>
                      <a:pt x="207945" y="0"/>
                      <a:pt x="464458" y="0"/>
                    </a:cubicBezTo>
                    <a:close/>
                  </a:path>
                </a:pathLst>
              </a:custGeom>
              <a:solidFill>
                <a:srgbClr val="3BBEB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9F8CFE95-39F1-40CE-9CA5-AA64A43390DC}"/>
                </a:ext>
              </a:extLst>
            </p:cNvPr>
            <p:cNvSpPr txBox="1"/>
            <p:nvPr/>
          </p:nvSpPr>
          <p:spPr>
            <a:xfrm>
              <a:off x="3599075" y="4468026"/>
              <a:ext cx="40551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5</a:t>
              </a:r>
            </a:p>
          </p:txBody>
        </p: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E10C2FEA-E11E-45E4-A60F-A2BC9E9032CD}"/>
                </a:ext>
              </a:extLst>
            </p:cNvPr>
            <p:cNvGrpSpPr/>
            <p:nvPr/>
          </p:nvGrpSpPr>
          <p:grpSpPr>
            <a:xfrm>
              <a:off x="2183879" y="4236061"/>
              <a:ext cx="1793725" cy="637775"/>
              <a:chOff x="1525250" y="3658633"/>
              <a:chExt cx="1793725" cy="637775"/>
            </a:xfrm>
          </p:grpSpPr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0FAA870E-23A3-4DF9-8611-68EED03E09B4}"/>
                  </a:ext>
                </a:extLst>
              </p:cNvPr>
              <p:cNvSpPr txBox="1"/>
              <p:nvPr/>
            </p:nvSpPr>
            <p:spPr>
              <a:xfrm>
                <a:off x="1534794" y="3884994"/>
                <a:ext cx="1426299" cy="4114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solidFill>
                      <a:schemeClr val="bg1">
                        <a:lumMod val="65000"/>
                      </a:schemeClr>
                    </a:solidFill>
                    <a:latin typeface="Tw Cen MT" panose="020B0602020104020603" pitchFamily="34" charset="0"/>
                    <a:ea typeface="Tahoma" panose="020B0604030504040204" pitchFamily="34" charset="0"/>
                    <a:cs typeface="Arial" panose="020B0604020202020204" pitchFamily="34" charset="0"/>
                  </a:rPr>
                  <a:t>Exoskeleton performs finger movements</a:t>
                </a:r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C3D3581B-023D-4E27-BA70-993060AB2F91}"/>
                  </a:ext>
                </a:extLst>
              </p:cNvPr>
              <p:cNvSpPr txBox="1"/>
              <p:nvPr/>
            </p:nvSpPr>
            <p:spPr>
              <a:xfrm>
                <a:off x="1525250" y="3658633"/>
                <a:ext cx="1793725" cy="3017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>
                    <a:solidFill>
                      <a:srgbClr val="3BBEBE"/>
                    </a:solidFill>
                    <a:latin typeface="Tw Cen MT" panose="020B0602020104020603" pitchFamily="34" charset="0"/>
                    <a:ea typeface="Tahoma" panose="020B0604030504040204" pitchFamily="34" charset="0"/>
                    <a:cs typeface="Arial" panose="020B0604020202020204" pitchFamily="34" charset="0"/>
                  </a:rPr>
                  <a:t>Control Unit</a:t>
                </a:r>
              </a:p>
            </p:txBody>
          </p:sp>
        </p:grp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62627245-36A7-429D-8FD9-5AA5521EC1E7}"/>
              </a:ext>
            </a:extLst>
          </p:cNvPr>
          <p:cNvGrpSpPr/>
          <p:nvPr/>
        </p:nvGrpSpPr>
        <p:grpSpPr>
          <a:xfrm>
            <a:off x="3193383" y="5138575"/>
            <a:ext cx="1962368" cy="704337"/>
            <a:chOff x="2182707" y="4228110"/>
            <a:chExt cx="1821884" cy="648760"/>
          </a:xfrm>
        </p:grpSpPr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1218AC25-E2FA-43F0-9128-0C5B9AA5465C}"/>
                </a:ext>
              </a:extLst>
            </p:cNvPr>
            <p:cNvGrpSpPr/>
            <p:nvPr/>
          </p:nvGrpSpPr>
          <p:grpSpPr>
            <a:xfrm>
              <a:off x="2183877" y="4228110"/>
              <a:ext cx="1801784" cy="615858"/>
              <a:chOff x="2273069" y="3077762"/>
              <a:chExt cx="1801784" cy="615858"/>
            </a:xfrm>
            <a:effectLst>
              <a:outerShdw blurRad="76200" dist="38100" dir="2700000" algn="tl" rotWithShape="0">
                <a:prstClr val="black">
                  <a:alpha val="12000"/>
                </a:prstClr>
              </a:outerShdw>
            </a:effectLst>
          </p:grpSpPr>
          <p:sp>
            <p:nvSpPr>
              <p:cNvPr id="62" name="Rectangle 61">
                <a:extLst>
                  <a:ext uri="{FF2B5EF4-FFF2-40B4-BE49-F238E27FC236}">
                    <a16:creationId xmlns:a16="http://schemas.microsoft.com/office/drawing/2014/main" id="{CC822154-E7D2-488E-B29B-CD07DF5EBCC8}"/>
                  </a:ext>
                </a:extLst>
              </p:cNvPr>
              <p:cNvSpPr/>
              <p:nvPr/>
            </p:nvSpPr>
            <p:spPr>
              <a:xfrm>
                <a:off x="2273069" y="3077762"/>
                <a:ext cx="1801784" cy="61585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3" name="Freeform: Shape 62">
                <a:extLst>
                  <a:ext uri="{FF2B5EF4-FFF2-40B4-BE49-F238E27FC236}">
                    <a16:creationId xmlns:a16="http://schemas.microsoft.com/office/drawing/2014/main" id="{32D77126-6C51-443F-87EE-27A658CC0639}"/>
                  </a:ext>
                </a:extLst>
              </p:cNvPr>
              <p:cNvSpPr/>
              <p:nvPr/>
            </p:nvSpPr>
            <p:spPr>
              <a:xfrm>
                <a:off x="3644389" y="3320944"/>
                <a:ext cx="430464" cy="372676"/>
              </a:xfrm>
              <a:custGeom>
                <a:avLst/>
                <a:gdLst>
                  <a:gd name="connsiteX0" fmla="*/ 464458 w 600767"/>
                  <a:gd name="connsiteY0" fmla="*/ 0 h 520116"/>
                  <a:gd name="connsiteX1" fmla="*/ 558063 w 600767"/>
                  <a:gd name="connsiteY1" fmla="*/ 9436 h 520116"/>
                  <a:gd name="connsiteX2" fmla="*/ 600767 w 600767"/>
                  <a:gd name="connsiteY2" fmla="*/ 22693 h 520116"/>
                  <a:gd name="connsiteX3" fmla="*/ 600767 w 600767"/>
                  <a:gd name="connsiteY3" fmla="*/ 520116 h 520116"/>
                  <a:gd name="connsiteX4" fmla="*/ 5611 w 600767"/>
                  <a:gd name="connsiteY4" fmla="*/ 520116 h 520116"/>
                  <a:gd name="connsiteX5" fmla="*/ 0 w 600767"/>
                  <a:gd name="connsiteY5" fmla="*/ 464458 h 520116"/>
                  <a:gd name="connsiteX6" fmla="*/ 464458 w 600767"/>
                  <a:gd name="connsiteY6" fmla="*/ 0 h 5201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00767" h="520116">
                    <a:moveTo>
                      <a:pt x="464458" y="0"/>
                    </a:moveTo>
                    <a:cubicBezTo>
                      <a:pt x="496522" y="0"/>
                      <a:pt x="527828" y="3249"/>
                      <a:pt x="558063" y="9436"/>
                    </a:cubicBezTo>
                    <a:lnTo>
                      <a:pt x="600767" y="22693"/>
                    </a:lnTo>
                    <a:lnTo>
                      <a:pt x="600767" y="520116"/>
                    </a:lnTo>
                    <a:lnTo>
                      <a:pt x="5611" y="520116"/>
                    </a:lnTo>
                    <a:lnTo>
                      <a:pt x="0" y="464458"/>
                    </a:lnTo>
                    <a:cubicBezTo>
                      <a:pt x="0" y="207945"/>
                      <a:pt x="207945" y="0"/>
                      <a:pt x="464458" y="0"/>
                    </a:cubicBezTo>
                    <a:close/>
                  </a:path>
                </a:pathLst>
              </a:custGeom>
              <a:solidFill>
                <a:srgbClr val="D8717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F32F2CF3-21BB-41F6-93F3-0ABB1105F26B}"/>
                </a:ext>
              </a:extLst>
            </p:cNvPr>
            <p:cNvSpPr txBox="1"/>
            <p:nvPr/>
          </p:nvSpPr>
          <p:spPr>
            <a:xfrm>
              <a:off x="3599075" y="4468026"/>
              <a:ext cx="40551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6</a:t>
              </a:r>
            </a:p>
          </p:txBody>
        </p: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0C6CA0AB-20D2-4A30-AE1A-CD45850AFFBF}"/>
                </a:ext>
              </a:extLst>
            </p:cNvPr>
            <p:cNvGrpSpPr/>
            <p:nvPr/>
          </p:nvGrpSpPr>
          <p:grpSpPr>
            <a:xfrm>
              <a:off x="2182707" y="4236061"/>
              <a:ext cx="1655457" cy="640809"/>
              <a:chOff x="1524078" y="3658633"/>
              <a:chExt cx="1655457" cy="640809"/>
            </a:xfrm>
          </p:grpSpPr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0D5DA29C-401E-4C97-913C-BA7D6884A1F0}"/>
                  </a:ext>
                </a:extLst>
              </p:cNvPr>
              <p:cNvSpPr txBox="1"/>
              <p:nvPr/>
            </p:nvSpPr>
            <p:spPr>
              <a:xfrm>
                <a:off x="1524078" y="3874205"/>
                <a:ext cx="1598868" cy="4252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solidFill>
                      <a:schemeClr val="bg1">
                        <a:lumMod val="65000"/>
                      </a:schemeClr>
                    </a:solidFill>
                    <a:latin typeface="Tw Cen MT" panose="020B0602020104020603" pitchFamily="34" charset="0"/>
                    <a:ea typeface="Tahoma" panose="020B0604030504040204" pitchFamily="34" charset="0"/>
                    <a:cs typeface="Arial" panose="020B0604020202020204" pitchFamily="34" charset="0"/>
                  </a:rPr>
                  <a:t>GUI integrated and able to provide training</a:t>
                </a:r>
              </a:p>
            </p:txBody>
          </p:sp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A3C67DB2-B0E1-4CC6-9F97-2169051163F8}"/>
                  </a:ext>
                </a:extLst>
              </p:cNvPr>
              <p:cNvSpPr txBox="1"/>
              <p:nvPr/>
            </p:nvSpPr>
            <p:spPr>
              <a:xfrm>
                <a:off x="1525250" y="3658633"/>
                <a:ext cx="1654285" cy="3118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>
                    <a:solidFill>
                      <a:srgbClr val="D8717B"/>
                    </a:solidFill>
                    <a:latin typeface="Tw Cen MT" panose="020B0602020104020603" pitchFamily="34" charset="0"/>
                    <a:ea typeface="Tahoma" panose="020B0604030504040204" pitchFamily="34" charset="0"/>
                    <a:cs typeface="Arial" panose="020B0604020202020204" pitchFamily="34" charset="0"/>
                  </a:rPr>
                  <a:t>GUI </a:t>
                </a:r>
              </a:p>
            </p:txBody>
          </p:sp>
        </p:grp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F3D60718-3027-40EE-AF08-597F73D6BA64}"/>
              </a:ext>
            </a:extLst>
          </p:cNvPr>
          <p:cNvGrpSpPr/>
          <p:nvPr/>
        </p:nvGrpSpPr>
        <p:grpSpPr>
          <a:xfrm>
            <a:off x="1198387" y="4270478"/>
            <a:ext cx="1915657" cy="746384"/>
            <a:chOff x="2183877" y="4228110"/>
            <a:chExt cx="1820714" cy="640026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2D408ACB-DA4D-4783-A62C-04F5497C8E93}"/>
                </a:ext>
              </a:extLst>
            </p:cNvPr>
            <p:cNvGrpSpPr/>
            <p:nvPr/>
          </p:nvGrpSpPr>
          <p:grpSpPr>
            <a:xfrm>
              <a:off x="2183877" y="4228110"/>
              <a:ext cx="1801784" cy="615858"/>
              <a:chOff x="2273069" y="3077762"/>
              <a:chExt cx="1801784" cy="615858"/>
            </a:xfrm>
            <a:effectLst>
              <a:outerShdw blurRad="76200" dist="38100" dir="2700000" algn="tl" rotWithShape="0">
                <a:prstClr val="black">
                  <a:alpha val="12000"/>
                </a:prstClr>
              </a:outerShdw>
            </a:effectLst>
          </p:grpSpPr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E3FD60ED-D499-47B1-A1D6-73D5032A32D0}"/>
                  </a:ext>
                </a:extLst>
              </p:cNvPr>
              <p:cNvSpPr/>
              <p:nvPr/>
            </p:nvSpPr>
            <p:spPr>
              <a:xfrm>
                <a:off x="2273069" y="3077762"/>
                <a:ext cx="1801784" cy="61585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86343E20-719B-4018-9220-97E07CF9DB3F}"/>
                  </a:ext>
                </a:extLst>
              </p:cNvPr>
              <p:cNvSpPr/>
              <p:nvPr/>
            </p:nvSpPr>
            <p:spPr>
              <a:xfrm>
                <a:off x="3644389" y="3320944"/>
                <a:ext cx="430464" cy="372676"/>
              </a:xfrm>
              <a:custGeom>
                <a:avLst/>
                <a:gdLst>
                  <a:gd name="connsiteX0" fmla="*/ 464458 w 600767"/>
                  <a:gd name="connsiteY0" fmla="*/ 0 h 520116"/>
                  <a:gd name="connsiteX1" fmla="*/ 558063 w 600767"/>
                  <a:gd name="connsiteY1" fmla="*/ 9436 h 520116"/>
                  <a:gd name="connsiteX2" fmla="*/ 600767 w 600767"/>
                  <a:gd name="connsiteY2" fmla="*/ 22693 h 520116"/>
                  <a:gd name="connsiteX3" fmla="*/ 600767 w 600767"/>
                  <a:gd name="connsiteY3" fmla="*/ 520116 h 520116"/>
                  <a:gd name="connsiteX4" fmla="*/ 5611 w 600767"/>
                  <a:gd name="connsiteY4" fmla="*/ 520116 h 520116"/>
                  <a:gd name="connsiteX5" fmla="*/ 0 w 600767"/>
                  <a:gd name="connsiteY5" fmla="*/ 464458 h 520116"/>
                  <a:gd name="connsiteX6" fmla="*/ 464458 w 600767"/>
                  <a:gd name="connsiteY6" fmla="*/ 0 h 5201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00767" h="520116">
                    <a:moveTo>
                      <a:pt x="464458" y="0"/>
                    </a:moveTo>
                    <a:cubicBezTo>
                      <a:pt x="496522" y="0"/>
                      <a:pt x="527828" y="3249"/>
                      <a:pt x="558063" y="9436"/>
                    </a:cubicBezTo>
                    <a:lnTo>
                      <a:pt x="600767" y="22693"/>
                    </a:lnTo>
                    <a:lnTo>
                      <a:pt x="600767" y="520116"/>
                    </a:lnTo>
                    <a:lnTo>
                      <a:pt x="5611" y="520116"/>
                    </a:lnTo>
                    <a:lnTo>
                      <a:pt x="0" y="464458"/>
                    </a:lnTo>
                    <a:cubicBezTo>
                      <a:pt x="0" y="207945"/>
                      <a:pt x="207945" y="0"/>
                      <a:pt x="464458" y="0"/>
                    </a:cubicBezTo>
                    <a:close/>
                  </a:path>
                </a:pathLst>
              </a:custGeom>
              <a:solidFill>
                <a:srgbClr val="695E7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4E1D7865-EC85-46CA-8B54-A3E347ED03E5}"/>
                </a:ext>
              </a:extLst>
            </p:cNvPr>
            <p:cNvSpPr txBox="1"/>
            <p:nvPr/>
          </p:nvSpPr>
          <p:spPr>
            <a:xfrm>
              <a:off x="3599075" y="4468026"/>
              <a:ext cx="40551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3</a:t>
              </a:r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95761531-EADC-46C9-A448-7D744DCB6998}"/>
                </a:ext>
              </a:extLst>
            </p:cNvPr>
            <p:cNvGrpSpPr/>
            <p:nvPr/>
          </p:nvGrpSpPr>
          <p:grpSpPr>
            <a:xfrm>
              <a:off x="2183878" y="4236061"/>
              <a:ext cx="1793726" cy="490085"/>
              <a:chOff x="1525249" y="3658633"/>
              <a:chExt cx="1793726" cy="490085"/>
            </a:xfrm>
          </p:grpSpPr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DA856ABF-222C-4636-9729-55A75C097FFD}"/>
                  </a:ext>
                </a:extLst>
              </p:cNvPr>
              <p:cNvSpPr txBox="1"/>
              <p:nvPr/>
            </p:nvSpPr>
            <p:spPr>
              <a:xfrm>
                <a:off x="1525249" y="3911191"/>
                <a:ext cx="1390489" cy="2375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US" sz="1200" dirty="0">
                  <a:solidFill>
                    <a:schemeClr val="bg1">
                      <a:lumMod val="65000"/>
                    </a:schemeClr>
                  </a:solidFill>
                  <a:latin typeface="Tw Cen MT" panose="020B0602020104020603" pitchFamily="34" charset="0"/>
                  <a:ea typeface="Tahoma" panose="020B060403050404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E66104B2-668E-41AB-82AB-0EFDB7B822D3}"/>
                  </a:ext>
                </a:extLst>
              </p:cNvPr>
              <p:cNvSpPr txBox="1"/>
              <p:nvPr/>
            </p:nvSpPr>
            <p:spPr>
              <a:xfrm>
                <a:off x="1525250" y="3658633"/>
                <a:ext cx="1793725" cy="4486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>
                    <a:solidFill>
                      <a:srgbClr val="695E78"/>
                    </a:solidFill>
                    <a:latin typeface="Tw Cen MT" panose="020B0602020104020603" pitchFamily="34" charset="0"/>
                    <a:ea typeface="Tahoma" panose="020B0604030504040204" pitchFamily="34" charset="0"/>
                    <a:cs typeface="Arial" panose="020B0604020202020204" pitchFamily="34" charset="0"/>
                  </a:rPr>
                  <a:t>3D modeling and printing </a:t>
                </a:r>
              </a:p>
            </p:txBody>
          </p:sp>
        </p:grp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50898B45-D4EC-4830-91BE-7F3833C7054A}"/>
              </a:ext>
            </a:extLst>
          </p:cNvPr>
          <p:cNvGrpSpPr/>
          <p:nvPr/>
        </p:nvGrpSpPr>
        <p:grpSpPr>
          <a:xfrm>
            <a:off x="1177997" y="4270480"/>
            <a:ext cx="3977754" cy="728224"/>
            <a:chOff x="311601" y="4228110"/>
            <a:chExt cx="3692990" cy="649265"/>
          </a:xfrm>
        </p:grpSpPr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AE524499-34F8-4BD0-B37F-B1065ECB30B4}"/>
                </a:ext>
              </a:extLst>
            </p:cNvPr>
            <p:cNvGrpSpPr/>
            <p:nvPr/>
          </p:nvGrpSpPr>
          <p:grpSpPr>
            <a:xfrm>
              <a:off x="2183877" y="4228110"/>
              <a:ext cx="1801784" cy="615858"/>
              <a:chOff x="2273069" y="3077762"/>
              <a:chExt cx="1801784" cy="615858"/>
            </a:xfrm>
            <a:effectLst>
              <a:outerShdw blurRad="76200" dist="38100" dir="2700000" algn="tl" rotWithShape="0">
                <a:prstClr val="black">
                  <a:alpha val="12000"/>
                </a:prstClr>
              </a:outerShdw>
            </a:effectLst>
          </p:grpSpPr>
          <p:sp>
            <p:nvSpPr>
              <p:cNvPr id="54" name="Rectangle 53">
                <a:extLst>
                  <a:ext uri="{FF2B5EF4-FFF2-40B4-BE49-F238E27FC236}">
                    <a16:creationId xmlns:a16="http://schemas.microsoft.com/office/drawing/2014/main" id="{09434FA3-BE9D-42C8-8679-073EE83F5620}"/>
                  </a:ext>
                </a:extLst>
              </p:cNvPr>
              <p:cNvSpPr/>
              <p:nvPr/>
            </p:nvSpPr>
            <p:spPr>
              <a:xfrm>
                <a:off x="2273069" y="3077762"/>
                <a:ext cx="1801784" cy="61585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id="{F31AB15F-0688-47A9-9C92-3EF168F2C36B}"/>
                  </a:ext>
                </a:extLst>
              </p:cNvPr>
              <p:cNvSpPr/>
              <p:nvPr/>
            </p:nvSpPr>
            <p:spPr>
              <a:xfrm>
                <a:off x="3644389" y="3320944"/>
                <a:ext cx="430464" cy="372676"/>
              </a:xfrm>
              <a:custGeom>
                <a:avLst/>
                <a:gdLst>
                  <a:gd name="connsiteX0" fmla="*/ 464458 w 600767"/>
                  <a:gd name="connsiteY0" fmla="*/ 0 h 520116"/>
                  <a:gd name="connsiteX1" fmla="*/ 558063 w 600767"/>
                  <a:gd name="connsiteY1" fmla="*/ 9436 h 520116"/>
                  <a:gd name="connsiteX2" fmla="*/ 600767 w 600767"/>
                  <a:gd name="connsiteY2" fmla="*/ 22693 h 520116"/>
                  <a:gd name="connsiteX3" fmla="*/ 600767 w 600767"/>
                  <a:gd name="connsiteY3" fmla="*/ 520116 h 520116"/>
                  <a:gd name="connsiteX4" fmla="*/ 5611 w 600767"/>
                  <a:gd name="connsiteY4" fmla="*/ 520116 h 520116"/>
                  <a:gd name="connsiteX5" fmla="*/ 0 w 600767"/>
                  <a:gd name="connsiteY5" fmla="*/ 464458 h 520116"/>
                  <a:gd name="connsiteX6" fmla="*/ 464458 w 600767"/>
                  <a:gd name="connsiteY6" fmla="*/ 0 h 5201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00767" h="520116">
                    <a:moveTo>
                      <a:pt x="464458" y="0"/>
                    </a:moveTo>
                    <a:cubicBezTo>
                      <a:pt x="496522" y="0"/>
                      <a:pt x="527828" y="3249"/>
                      <a:pt x="558063" y="9436"/>
                    </a:cubicBezTo>
                    <a:lnTo>
                      <a:pt x="600767" y="22693"/>
                    </a:lnTo>
                    <a:lnTo>
                      <a:pt x="600767" y="520116"/>
                    </a:lnTo>
                    <a:lnTo>
                      <a:pt x="5611" y="520116"/>
                    </a:lnTo>
                    <a:lnTo>
                      <a:pt x="0" y="464458"/>
                    </a:lnTo>
                    <a:cubicBezTo>
                      <a:pt x="0" y="207945"/>
                      <a:pt x="207945" y="0"/>
                      <a:pt x="464458" y="0"/>
                    </a:cubicBezTo>
                    <a:close/>
                  </a:path>
                </a:pathLst>
              </a:custGeom>
              <a:solidFill>
                <a:srgbClr val="9C5D7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8223A643-737E-4C83-95AA-C42D3C7D61A4}"/>
                </a:ext>
              </a:extLst>
            </p:cNvPr>
            <p:cNvSpPr txBox="1"/>
            <p:nvPr/>
          </p:nvSpPr>
          <p:spPr>
            <a:xfrm>
              <a:off x="3599075" y="4468026"/>
              <a:ext cx="40551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4</a:t>
              </a:r>
            </a:p>
          </p:txBody>
        </p: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E2305B54-E428-45EF-9D49-ED39E1370BE7}"/>
                </a:ext>
              </a:extLst>
            </p:cNvPr>
            <p:cNvGrpSpPr/>
            <p:nvPr/>
          </p:nvGrpSpPr>
          <p:grpSpPr>
            <a:xfrm>
              <a:off x="311601" y="4236061"/>
              <a:ext cx="3652253" cy="641314"/>
              <a:chOff x="-347028" y="3658633"/>
              <a:chExt cx="3652253" cy="641314"/>
            </a:xfrm>
          </p:grpSpPr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36CA7CBB-5571-4C91-A88D-343245BCE134}"/>
                  </a:ext>
                </a:extLst>
              </p:cNvPr>
              <p:cNvSpPr txBox="1"/>
              <p:nvPr/>
            </p:nvSpPr>
            <p:spPr>
              <a:xfrm>
                <a:off x="1525249" y="3911191"/>
                <a:ext cx="1535857" cy="2469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solidFill>
                      <a:schemeClr val="bg1">
                        <a:lumMod val="65000"/>
                      </a:schemeClr>
                    </a:solidFill>
                    <a:latin typeface="Tw Cen MT" panose="020B0602020104020603" pitchFamily="34" charset="0"/>
                    <a:ea typeface="Tahoma" panose="020B0604030504040204" pitchFamily="34" charset="0"/>
                    <a:cs typeface="Arial" panose="020B0604020202020204" pitchFamily="34" charset="0"/>
                  </a:rPr>
                  <a:t>Model Assembled </a:t>
                </a:r>
              </a:p>
            </p:txBody>
          </p:sp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71DA442C-7758-4313-BC40-086BCC045AC7}"/>
                  </a:ext>
                </a:extLst>
              </p:cNvPr>
              <p:cNvSpPr txBox="1"/>
              <p:nvPr/>
            </p:nvSpPr>
            <p:spPr>
              <a:xfrm>
                <a:off x="1525249" y="3658633"/>
                <a:ext cx="1779976" cy="2744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>
                    <a:solidFill>
                      <a:srgbClr val="9C5D71"/>
                    </a:solidFill>
                    <a:latin typeface="Tw Cen MT" panose="020B0602020104020603" pitchFamily="34" charset="0"/>
                    <a:ea typeface="Tahoma" panose="020B0604030504040204" pitchFamily="34" charset="0"/>
                    <a:cs typeface="Arial" panose="020B0604020202020204" pitchFamily="34" charset="0"/>
                  </a:rPr>
                  <a:t>Exoskeleton Assembly</a:t>
                </a:r>
              </a:p>
            </p:txBody>
          </p: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42A7ADF7-B285-4404-A06D-992C47943B2F}"/>
                  </a:ext>
                </a:extLst>
              </p:cNvPr>
              <p:cNvSpPr txBox="1"/>
              <p:nvPr/>
            </p:nvSpPr>
            <p:spPr>
              <a:xfrm>
                <a:off x="-347028" y="4061244"/>
                <a:ext cx="1535857" cy="2387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solidFill>
                      <a:schemeClr val="bg1">
                        <a:lumMod val="65000"/>
                      </a:schemeClr>
                    </a:solidFill>
                    <a:latin typeface="Tw Cen MT" panose="020B0602020104020603" pitchFamily="34" charset="0"/>
                    <a:ea typeface="Tahoma" panose="020B0604030504040204" pitchFamily="34" charset="0"/>
                    <a:cs typeface="Arial" panose="020B0604020202020204" pitchFamily="34" charset="0"/>
                  </a:rPr>
                  <a:t>3D printed the model</a:t>
                </a:r>
              </a:p>
            </p:txBody>
          </p:sp>
        </p:grpSp>
      </p:grpSp>
      <p:sp>
        <p:nvSpPr>
          <p:cNvPr id="20" name="Rectangle: Top Corners Rounded 19">
            <a:extLst>
              <a:ext uri="{FF2B5EF4-FFF2-40B4-BE49-F238E27FC236}">
                <a16:creationId xmlns:a16="http://schemas.microsoft.com/office/drawing/2014/main" id="{FE84F85B-6319-43B8-AB2C-F14540E78D9A}"/>
              </a:ext>
            </a:extLst>
          </p:cNvPr>
          <p:cNvSpPr/>
          <p:nvPr/>
        </p:nvSpPr>
        <p:spPr>
          <a:xfrm rot="16200000">
            <a:off x="5593053" y="1035562"/>
            <a:ext cx="442687" cy="1405045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DBDB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: Top Corners Rounded 20">
            <a:extLst>
              <a:ext uri="{FF2B5EF4-FFF2-40B4-BE49-F238E27FC236}">
                <a16:creationId xmlns:a16="http://schemas.microsoft.com/office/drawing/2014/main" id="{E38DF826-A2CE-4F32-8874-77A1FB37E690}"/>
              </a:ext>
            </a:extLst>
          </p:cNvPr>
          <p:cNvSpPr/>
          <p:nvPr/>
        </p:nvSpPr>
        <p:spPr>
          <a:xfrm rot="16200000">
            <a:off x="5733147" y="1987546"/>
            <a:ext cx="442687" cy="1124857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DBDB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36E570A1-503E-43D0-A4C4-343F3BB20AB9}"/>
              </a:ext>
            </a:extLst>
          </p:cNvPr>
          <p:cNvSpPr/>
          <p:nvPr/>
        </p:nvSpPr>
        <p:spPr>
          <a:xfrm rot="16200000">
            <a:off x="4356879" y="1410399"/>
            <a:ext cx="442687" cy="655371"/>
          </a:xfrm>
          <a:prstGeom prst="roundRect">
            <a:avLst>
              <a:gd name="adj" fmla="val 50000"/>
            </a:avLst>
          </a:prstGeom>
          <a:solidFill>
            <a:srgbClr val="DBDB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9C70684-E14A-488D-A221-84A027954E8F}"/>
              </a:ext>
            </a:extLst>
          </p:cNvPr>
          <p:cNvSpPr txBox="1"/>
          <p:nvPr/>
        </p:nvSpPr>
        <p:spPr>
          <a:xfrm>
            <a:off x="1167354" y="1077472"/>
            <a:ext cx="308557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w Cen MT" panose="020B0602020104020603" pitchFamily="34" charset="0"/>
                <a:ea typeface="Tahoma" panose="020B0604030504040204" pitchFamily="34" charset="0"/>
                <a:cs typeface="Arial" panose="020B0604020202020204" pitchFamily="34" charset="0"/>
              </a:rPr>
              <a:t>Implementation details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DAADFA7-9137-43B6-ACC8-334AB866EBBF}"/>
              </a:ext>
            </a:extLst>
          </p:cNvPr>
          <p:cNvGrpSpPr/>
          <p:nvPr/>
        </p:nvGrpSpPr>
        <p:grpSpPr>
          <a:xfrm>
            <a:off x="1283864" y="3424466"/>
            <a:ext cx="1820715" cy="763834"/>
            <a:chOff x="2183876" y="4158178"/>
            <a:chExt cx="1820715" cy="709958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D5D28405-09C9-4DBB-8AFF-D92192FD6CCB}"/>
                </a:ext>
              </a:extLst>
            </p:cNvPr>
            <p:cNvGrpSpPr/>
            <p:nvPr/>
          </p:nvGrpSpPr>
          <p:grpSpPr>
            <a:xfrm>
              <a:off x="2183877" y="4228110"/>
              <a:ext cx="1801784" cy="615858"/>
              <a:chOff x="2273069" y="3077762"/>
              <a:chExt cx="1801784" cy="615858"/>
            </a:xfrm>
            <a:effectLst>
              <a:outerShdw blurRad="76200" dist="38100" dir="2700000" algn="tl" rotWithShape="0">
                <a:prstClr val="black">
                  <a:alpha val="12000"/>
                </a:prstClr>
              </a:outerShdw>
            </a:effectLst>
          </p:grpSpPr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0B74A4A8-7C7D-43A3-9976-6078310D29CE}"/>
                  </a:ext>
                </a:extLst>
              </p:cNvPr>
              <p:cNvSpPr/>
              <p:nvPr/>
            </p:nvSpPr>
            <p:spPr>
              <a:xfrm>
                <a:off x="2273069" y="3077762"/>
                <a:ext cx="1801784" cy="61585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7AF6C5AD-DC74-4C53-BB89-6EC114D201E5}"/>
                  </a:ext>
                </a:extLst>
              </p:cNvPr>
              <p:cNvSpPr/>
              <p:nvPr/>
            </p:nvSpPr>
            <p:spPr>
              <a:xfrm>
                <a:off x="3644389" y="3320944"/>
                <a:ext cx="430464" cy="372676"/>
              </a:xfrm>
              <a:custGeom>
                <a:avLst/>
                <a:gdLst>
                  <a:gd name="connsiteX0" fmla="*/ 464458 w 600767"/>
                  <a:gd name="connsiteY0" fmla="*/ 0 h 520116"/>
                  <a:gd name="connsiteX1" fmla="*/ 558063 w 600767"/>
                  <a:gd name="connsiteY1" fmla="*/ 9436 h 520116"/>
                  <a:gd name="connsiteX2" fmla="*/ 600767 w 600767"/>
                  <a:gd name="connsiteY2" fmla="*/ 22693 h 520116"/>
                  <a:gd name="connsiteX3" fmla="*/ 600767 w 600767"/>
                  <a:gd name="connsiteY3" fmla="*/ 520116 h 520116"/>
                  <a:gd name="connsiteX4" fmla="*/ 5611 w 600767"/>
                  <a:gd name="connsiteY4" fmla="*/ 520116 h 520116"/>
                  <a:gd name="connsiteX5" fmla="*/ 0 w 600767"/>
                  <a:gd name="connsiteY5" fmla="*/ 464458 h 520116"/>
                  <a:gd name="connsiteX6" fmla="*/ 464458 w 600767"/>
                  <a:gd name="connsiteY6" fmla="*/ 0 h 5201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00767" h="520116">
                    <a:moveTo>
                      <a:pt x="464458" y="0"/>
                    </a:moveTo>
                    <a:cubicBezTo>
                      <a:pt x="496522" y="0"/>
                      <a:pt x="527828" y="3249"/>
                      <a:pt x="558063" y="9436"/>
                    </a:cubicBezTo>
                    <a:lnTo>
                      <a:pt x="600767" y="22693"/>
                    </a:lnTo>
                    <a:lnTo>
                      <a:pt x="600767" y="520116"/>
                    </a:lnTo>
                    <a:lnTo>
                      <a:pt x="5611" y="520116"/>
                    </a:lnTo>
                    <a:lnTo>
                      <a:pt x="0" y="464458"/>
                    </a:lnTo>
                    <a:cubicBezTo>
                      <a:pt x="0" y="207945"/>
                      <a:pt x="207945" y="0"/>
                      <a:pt x="464458" y="0"/>
                    </a:cubicBezTo>
                    <a:close/>
                  </a:path>
                </a:pathLst>
              </a:custGeom>
              <a:solidFill>
                <a:srgbClr val="F2524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5BA06BAC-8715-42F9-9F60-04609FA5DA30}"/>
                </a:ext>
              </a:extLst>
            </p:cNvPr>
            <p:cNvSpPr txBox="1"/>
            <p:nvPr/>
          </p:nvSpPr>
          <p:spPr>
            <a:xfrm>
              <a:off x="3599075" y="4468026"/>
              <a:ext cx="40551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1</a:t>
              </a:r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B999BFA5-F860-423C-BE70-A03F6274326D}"/>
                </a:ext>
              </a:extLst>
            </p:cNvPr>
            <p:cNvGrpSpPr/>
            <p:nvPr/>
          </p:nvGrpSpPr>
          <p:grpSpPr>
            <a:xfrm>
              <a:off x="2183876" y="4158178"/>
              <a:ext cx="1654285" cy="688826"/>
              <a:chOff x="1525247" y="3580750"/>
              <a:chExt cx="1654285" cy="688826"/>
            </a:xfrm>
          </p:grpSpPr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647E376B-E370-483D-BE9C-0E92121CB8C4}"/>
                  </a:ext>
                </a:extLst>
              </p:cNvPr>
              <p:cNvSpPr txBox="1"/>
              <p:nvPr/>
            </p:nvSpPr>
            <p:spPr>
              <a:xfrm>
                <a:off x="1534714" y="3840474"/>
                <a:ext cx="1390489" cy="4291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solidFill>
                      <a:schemeClr val="bg1">
                        <a:lumMod val="65000"/>
                      </a:schemeClr>
                    </a:solidFill>
                    <a:latin typeface="Tw Cen MT" panose="020B0602020104020603" pitchFamily="34" charset="0"/>
                    <a:ea typeface="Tahoma" panose="020B0604030504040204" pitchFamily="34" charset="0"/>
                    <a:cs typeface="Arial" panose="020B0604020202020204" pitchFamily="34" charset="0"/>
                  </a:rPr>
                  <a:t>Concept developed on cardboard </a:t>
                </a: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7489CE8-0F2E-4404-B0FF-9CA13857496B}"/>
                  </a:ext>
                </a:extLst>
              </p:cNvPr>
              <p:cNvSpPr txBox="1"/>
              <p:nvPr/>
            </p:nvSpPr>
            <p:spPr>
              <a:xfrm>
                <a:off x="1525247" y="3580750"/>
                <a:ext cx="165428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>
                    <a:solidFill>
                      <a:srgbClr val="F25245"/>
                    </a:solidFill>
                    <a:latin typeface="Tw Cen MT" panose="020B0602020104020603" pitchFamily="34" charset="0"/>
                    <a:ea typeface="Tahoma" panose="020B0604030504040204" pitchFamily="34" charset="0"/>
                    <a:cs typeface="Arial" panose="020B0604020202020204" pitchFamily="34" charset="0"/>
                  </a:rPr>
                  <a:t>3D concept </a:t>
                </a:r>
              </a:p>
            </p:txBody>
          </p:sp>
        </p:grp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1A9B698E-F597-4C53-A17D-6272C5669FBE}"/>
              </a:ext>
            </a:extLst>
          </p:cNvPr>
          <p:cNvGrpSpPr/>
          <p:nvPr/>
        </p:nvGrpSpPr>
        <p:grpSpPr>
          <a:xfrm>
            <a:off x="3239028" y="3396938"/>
            <a:ext cx="1916723" cy="746032"/>
            <a:chOff x="2183877" y="4228110"/>
            <a:chExt cx="1820714" cy="640026"/>
          </a:xfrm>
        </p:grpSpPr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C62321DA-A149-4CA5-9BD6-7F020D17A2DC}"/>
                </a:ext>
              </a:extLst>
            </p:cNvPr>
            <p:cNvGrpSpPr/>
            <p:nvPr/>
          </p:nvGrpSpPr>
          <p:grpSpPr>
            <a:xfrm>
              <a:off x="2183877" y="4228110"/>
              <a:ext cx="1801784" cy="615858"/>
              <a:chOff x="2273069" y="3077762"/>
              <a:chExt cx="1801784" cy="615858"/>
            </a:xfrm>
            <a:effectLst>
              <a:outerShdw blurRad="76200" dist="38100" dir="2700000" algn="tl" rotWithShape="0">
                <a:prstClr val="black">
                  <a:alpha val="12000"/>
                </a:prstClr>
              </a:outerShdw>
            </a:effectLst>
          </p:grpSpPr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id="{5CFD727F-F097-4775-8BD8-8DC05EDE58B4}"/>
                  </a:ext>
                </a:extLst>
              </p:cNvPr>
              <p:cNvSpPr/>
              <p:nvPr/>
            </p:nvSpPr>
            <p:spPr>
              <a:xfrm>
                <a:off x="2273069" y="3077762"/>
                <a:ext cx="1801784" cy="61585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7" name="Freeform: Shape 46">
                <a:extLst>
                  <a:ext uri="{FF2B5EF4-FFF2-40B4-BE49-F238E27FC236}">
                    <a16:creationId xmlns:a16="http://schemas.microsoft.com/office/drawing/2014/main" id="{569170FD-C582-42CD-B7CC-4733129694F1}"/>
                  </a:ext>
                </a:extLst>
              </p:cNvPr>
              <p:cNvSpPr/>
              <p:nvPr/>
            </p:nvSpPr>
            <p:spPr>
              <a:xfrm>
                <a:off x="3644389" y="3320944"/>
                <a:ext cx="430464" cy="372676"/>
              </a:xfrm>
              <a:custGeom>
                <a:avLst/>
                <a:gdLst>
                  <a:gd name="connsiteX0" fmla="*/ 464458 w 600767"/>
                  <a:gd name="connsiteY0" fmla="*/ 0 h 520116"/>
                  <a:gd name="connsiteX1" fmla="*/ 558063 w 600767"/>
                  <a:gd name="connsiteY1" fmla="*/ 9436 h 520116"/>
                  <a:gd name="connsiteX2" fmla="*/ 600767 w 600767"/>
                  <a:gd name="connsiteY2" fmla="*/ 22693 h 520116"/>
                  <a:gd name="connsiteX3" fmla="*/ 600767 w 600767"/>
                  <a:gd name="connsiteY3" fmla="*/ 520116 h 520116"/>
                  <a:gd name="connsiteX4" fmla="*/ 5611 w 600767"/>
                  <a:gd name="connsiteY4" fmla="*/ 520116 h 520116"/>
                  <a:gd name="connsiteX5" fmla="*/ 0 w 600767"/>
                  <a:gd name="connsiteY5" fmla="*/ 464458 h 520116"/>
                  <a:gd name="connsiteX6" fmla="*/ 464458 w 600767"/>
                  <a:gd name="connsiteY6" fmla="*/ 0 h 5201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00767" h="520116">
                    <a:moveTo>
                      <a:pt x="464458" y="0"/>
                    </a:moveTo>
                    <a:cubicBezTo>
                      <a:pt x="496522" y="0"/>
                      <a:pt x="527828" y="3249"/>
                      <a:pt x="558063" y="9436"/>
                    </a:cubicBezTo>
                    <a:lnTo>
                      <a:pt x="600767" y="22693"/>
                    </a:lnTo>
                    <a:lnTo>
                      <a:pt x="600767" y="520116"/>
                    </a:lnTo>
                    <a:lnTo>
                      <a:pt x="5611" y="520116"/>
                    </a:lnTo>
                    <a:lnTo>
                      <a:pt x="0" y="464458"/>
                    </a:lnTo>
                    <a:cubicBezTo>
                      <a:pt x="0" y="207945"/>
                      <a:pt x="207945" y="0"/>
                      <a:pt x="464458" y="0"/>
                    </a:cubicBezTo>
                    <a:close/>
                  </a:path>
                </a:pathLst>
              </a:custGeom>
              <a:solidFill>
                <a:srgbClr val="FFA95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8B8B6A39-9D38-43F4-9FF6-26F851495706}"/>
                </a:ext>
              </a:extLst>
            </p:cNvPr>
            <p:cNvSpPr txBox="1"/>
            <p:nvPr/>
          </p:nvSpPr>
          <p:spPr>
            <a:xfrm>
              <a:off x="3599075" y="4468026"/>
              <a:ext cx="40551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2</a:t>
              </a:r>
            </a:p>
          </p:txBody>
        </p: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544F2C9D-55BD-43C8-9E1F-CD1A343B0E85}"/>
                </a:ext>
              </a:extLst>
            </p:cNvPr>
            <p:cNvGrpSpPr/>
            <p:nvPr/>
          </p:nvGrpSpPr>
          <p:grpSpPr>
            <a:xfrm>
              <a:off x="2183877" y="4236061"/>
              <a:ext cx="1654287" cy="616987"/>
              <a:chOff x="1525248" y="3658633"/>
              <a:chExt cx="1654287" cy="616987"/>
            </a:xfrm>
          </p:grpSpPr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3AA350E8-4F51-4447-91B8-8CF8AD118CE5}"/>
                  </a:ext>
                </a:extLst>
              </p:cNvPr>
              <p:cNvSpPr txBox="1"/>
              <p:nvPr/>
            </p:nvSpPr>
            <p:spPr>
              <a:xfrm>
                <a:off x="1525248" y="3879554"/>
                <a:ext cx="1390489" cy="3960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solidFill>
                      <a:schemeClr val="bg1">
                        <a:lumMod val="65000"/>
                      </a:schemeClr>
                    </a:solidFill>
                    <a:latin typeface="Tw Cen MT" panose="020B0602020104020603" pitchFamily="34" charset="0"/>
                    <a:ea typeface="Tahoma" panose="020B0604030504040204" pitchFamily="34" charset="0"/>
                    <a:cs typeface="Arial" panose="020B0604020202020204" pitchFamily="34" charset="0"/>
                  </a:rPr>
                  <a:t>Model controlled using Arduino</a:t>
                </a:r>
              </a:p>
            </p:txBody>
          </p: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D5C7DB69-99F0-4CA3-A8B6-62A55953E6D3}"/>
                  </a:ext>
                </a:extLst>
              </p:cNvPr>
              <p:cNvSpPr txBox="1"/>
              <p:nvPr/>
            </p:nvSpPr>
            <p:spPr>
              <a:xfrm>
                <a:off x="1525250" y="3658633"/>
                <a:ext cx="1654285" cy="2288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>
                    <a:solidFill>
                      <a:srgbClr val="FFA956"/>
                    </a:solidFill>
                    <a:latin typeface="Tw Cen MT" panose="020B0602020104020603" pitchFamily="34" charset="0"/>
                    <a:ea typeface="Tahoma" panose="020B0604030504040204" pitchFamily="34" charset="0"/>
                    <a:cs typeface="Arial" panose="020B0604020202020204" pitchFamily="34" charset="0"/>
                  </a:rPr>
                  <a:t>Controlled Actuation </a:t>
                </a:r>
              </a:p>
            </p:txBody>
          </p:sp>
        </p:grpSp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DE96C5BB-5059-48CB-A9DA-377609063A7A}"/>
              </a:ext>
            </a:extLst>
          </p:cNvPr>
          <p:cNvSpPr/>
          <p:nvPr/>
        </p:nvSpPr>
        <p:spPr>
          <a:xfrm>
            <a:off x="1051560" y="2958782"/>
            <a:ext cx="4060314" cy="5275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B35E9A4-0762-4A71-AD23-9E590F08CE81}"/>
              </a:ext>
            </a:extLst>
          </p:cNvPr>
          <p:cNvSpPr txBox="1"/>
          <p:nvPr/>
        </p:nvSpPr>
        <p:spPr>
          <a:xfrm>
            <a:off x="1198387" y="2281759"/>
            <a:ext cx="4119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Tw Cen MT" panose="020B0602020104020603" pitchFamily="34" charset="0"/>
                <a:ea typeface="Tahoma" panose="020B0604030504040204" pitchFamily="34" charset="0"/>
                <a:cs typeface="Arial" panose="020B0604020202020204" pitchFamily="34" charset="0"/>
              </a:rPr>
              <a:t>Exoskeleton is actuated using fishing threads</a:t>
            </a:r>
          </a:p>
          <a:p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Tw Cen MT" panose="020B0602020104020603" pitchFamily="34" charset="0"/>
                <a:ea typeface="Tahoma" panose="020B0604030504040204" pitchFamily="34" charset="0"/>
                <a:cs typeface="Arial" panose="020B0604020202020204" pitchFamily="34" charset="0"/>
              </a:rPr>
              <a:t>with help of servo motors</a:t>
            </a:r>
          </a:p>
          <a:p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Tw Cen MT" panose="020B0602020104020603" pitchFamily="34" charset="0"/>
                <a:ea typeface="Tahoma" panose="020B0604030504040204" pitchFamily="34" charset="0"/>
                <a:cs typeface="Arial" panose="020B0604020202020204" pitchFamily="34" charset="0"/>
              </a:rPr>
              <a:t>Controlled by Arduino  </a:t>
            </a:r>
          </a:p>
        </p:txBody>
      </p:sp>
      <p:pic>
        <p:nvPicPr>
          <p:cNvPr id="70" name="Picture Placeholder 69">
            <a:extLst>
              <a:ext uri="{FF2B5EF4-FFF2-40B4-BE49-F238E27FC236}">
                <a16:creationId xmlns:a16="http://schemas.microsoft.com/office/drawing/2014/main" id="{B0C04D2A-1FB4-42DA-BC9F-C2BA37E8CD09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/>
                    </a14:imgEffect>
                    <a14:imgEffect>
                      <a14:sharpenSoften amount="-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211" r="2321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96057621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2D43DA5A-704B-465F-8301-C37F6853ED16}"/>
              </a:ext>
            </a:extLst>
          </p:cNvPr>
          <p:cNvSpPr/>
          <p:nvPr/>
        </p:nvSpPr>
        <p:spPr>
          <a:xfrm>
            <a:off x="8786813" y="683204"/>
            <a:ext cx="2705094" cy="5491595"/>
          </a:xfrm>
          <a:custGeom>
            <a:avLst/>
            <a:gdLst>
              <a:gd name="connsiteX0" fmla="*/ 2705094 w 2705094"/>
              <a:gd name="connsiteY0" fmla="*/ 0 h 5491595"/>
              <a:gd name="connsiteX1" fmla="*/ 2705094 w 2705094"/>
              <a:gd name="connsiteY1" fmla="*/ 1373981 h 5491595"/>
              <a:gd name="connsiteX2" fmla="*/ 2607480 w 2705094"/>
              <a:gd name="connsiteY2" fmla="*/ 1378910 h 5491595"/>
              <a:gd name="connsiteX3" fmla="*/ 1373981 w 2705094"/>
              <a:gd name="connsiteY3" fmla="*/ 2745797 h 5491595"/>
              <a:gd name="connsiteX4" fmla="*/ 2607480 w 2705094"/>
              <a:gd name="connsiteY4" fmla="*/ 4112684 h 5491595"/>
              <a:gd name="connsiteX5" fmla="*/ 2705094 w 2705094"/>
              <a:gd name="connsiteY5" fmla="*/ 4117614 h 5491595"/>
              <a:gd name="connsiteX6" fmla="*/ 2705094 w 2705094"/>
              <a:gd name="connsiteY6" fmla="*/ 5491595 h 5491595"/>
              <a:gd name="connsiteX7" fmla="*/ 2466999 w 2705094"/>
              <a:gd name="connsiteY7" fmla="*/ 5479572 h 5491595"/>
              <a:gd name="connsiteX8" fmla="*/ 0 w 2705094"/>
              <a:gd name="connsiteY8" fmla="*/ 2745797 h 5491595"/>
              <a:gd name="connsiteX9" fmla="*/ 2466999 w 2705094"/>
              <a:gd name="connsiteY9" fmla="*/ 12023 h 54915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705094" h="5491595">
                <a:moveTo>
                  <a:pt x="2705094" y="0"/>
                </a:moveTo>
                <a:lnTo>
                  <a:pt x="2705094" y="1373981"/>
                </a:lnTo>
                <a:lnTo>
                  <a:pt x="2607480" y="1378910"/>
                </a:lnTo>
                <a:cubicBezTo>
                  <a:pt x="1914642" y="1449271"/>
                  <a:pt x="1373981" y="2034395"/>
                  <a:pt x="1373981" y="2745797"/>
                </a:cubicBezTo>
                <a:cubicBezTo>
                  <a:pt x="1373981" y="3457199"/>
                  <a:pt x="1914642" y="4042323"/>
                  <a:pt x="2607480" y="4112684"/>
                </a:cubicBezTo>
                <a:lnTo>
                  <a:pt x="2705094" y="4117614"/>
                </a:lnTo>
                <a:lnTo>
                  <a:pt x="2705094" y="5491595"/>
                </a:lnTo>
                <a:lnTo>
                  <a:pt x="2466999" y="5479572"/>
                </a:lnTo>
                <a:cubicBezTo>
                  <a:pt x="1081322" y="5338849"/>
                  <a:pt x="0" y="4168602"/>
                  <a:pt x="0" y="2745797"/>
                </a:cubicBezTo>
                <a:cubicBezTo>
                  <a:pt x="0" y="1322993"/>
                  <a:pt x="1081322" y="152746"/>
                  <a:pt x="2466999" y="12023"/>
                </a:cubicBezTo>
                <a:close/>
              </a:path>
            </a:pathLst>
          </a:custGeom>
          <a:gradFill>
            <a:gsLst>
              <a:gs pos="0">
                <a:srgbClr val="F25245"/>
              </a:gs>
              <a:gs pos="100000">
                <a:srgbClr val="273445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5B5A1E3-EC1B-4801-A7D0-7A364B11C99C}"/>
              </a:ext>
            </a:extLst>
          </p:cNvPr>
          <p:cNvGrpSpPr/>
          <p:nvPr/>
        </p:nvGrpSpPr>
        <p:grpSpPr>
          <a:xfrm>
            <a:off x="10326624" y="2628900"/>
            <a:ext cx="608076" cy="1449325"/>
            <a:chOff x="4408424" y="2628900"/>
            <a:chExt cx="608076" cy="1449325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FE731C37-34FD-41AF-91DB-03233A17BF8F}"/>
                </a:ext>
              </a:extLst>
            </p:cNvPr>
            <p:cNvSpPr/>
            <p:nvPr/>
          </p:nvSpPr>
          <p:spPr>
            <a:xfrm>
              <a:off x="4826000" y="2628900"/>
              <a:ext cx="190500" cy="1905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0F18B3E2-A0D3-4387-A6F9-EAFF4309659A}"/>
                </a:ext>
              </a:extLst>
            </p:cNvPr>
            <p:cNvSpPr/>
            <p:nvPr/>
          </p:nvSpPr>
          <p:spPr>
            <a:xfrm>
              <a:off x="4843526" y="2881376"/>
              <a:ext cx="155448" cy="155448"/>
            </a:xfrm>
            <a:prstGeom prst="ellipse">
              <a:avLst/>
            </a:prstGeom>
            <a:noFill/>
            <a:ln w="381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763D8E66-2FED-4E51-84A4-17414B20FD1C}"/>
                </a:ext>
              </a:extLst>
            </p:cNvPr>
            <p:cNvSpPr/>
            <p:nvPr/>
          </p:nvSpPr>
          <p:spPr>
            <a:xfrm>
              <a:off x="4826000" y="3098800"/>
              <a:ext cx="190500" cy="190500"/>
            </a:xfrm>
            <a:prstGeom prst="ellipse">
              <a:avLst/>
            </a:prstGeom>
            <a:solidFill>
              <a:srgbClr val="3BBE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0280DCAE-C766-4AB6-8966-DE5246B2D65D}"/>
                </a:ext>
              </a:extLst>
            </p:cNvPr>
            <p:cNvSpPr/>
            <p:nvPr/>
          </p:nvSpPr>
          <p:spPr>
            <a:xfrm>
              <a:off x="4826000" y="3352800"/>
              <a:ext cx="190500" cy="1905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0226D1D8-E5C2-4C3D-8884-552D4E6B2FDC}"/>
                </a:ext>
              </a:extLst>
            </p:cNvPr>
            <p:cNvSpPr/>
            <p:nvPr/>
          </p:nvSpPr>
          <p:spPr>
            <a:xfrm>
              <a:off x="4640326" y="2779776"/>
              <a:ext cx="155448" cy="155448"/>
            </a:xfrm>
            <a:prstGeom prst="ellipse">
              <a:avLst/>
            </a:prstGeom>
            <a:noFill/>
            <a:ln w="381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40FAEF81-9B62-4531-9D71-090DED1B2F94}"/>
                </a:ext>
              </a:extLst>
            </p:cNvPr>
            <p:cNvSpPr/>
            <p:nvPr/>
          </p:nvSpPr>
          <p:spPr>
            <a:xfrm>
              <a:off x="4622800" y="2997200"/>
              <a:ext cx="190500" cy="1905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9B40EEBA-31C1-4CF5-B2A8-C183438E8A17}"/>
                </a:ext>
              </a:extLst>
            </p:cNvPr>
            <p:cNvSpPr/>
            <p:nvPr/>
          </p:nvSpPr>
          <p:spPr>
            <a:xfrm>
              <a:off x="4640326" y="3249676"/>
              <a:ext cx="155448" cy="155448"/>
            </a:xfrm>
            <a:prstGeom prst="ellipse">
              <a:avLst/>
            </a:prstGeom>
            <a:noFill/>
            <a:ln w="381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F0CAF548-E255-4EB0-8409-451EEE5FD9F6}"/>
                </a:ext>
              </a:extLst>
            </p:cNvPr>
            <p:cNvSpPr/>
            <p:nvPr/>
          </p:nvSpPr>
          <p:spPr>
            <a:xfrm>
              <a:off x="4640326" y="3467100"/>
              <a:ext cx="155448" cy="155448"/>
            </a:xfrm>
            <a:prstGeom prst="ellipse">
              <a:avLst/>
            </a:prstGeom>
            <a:noFill/>
            <a:ln w="38100">
              <a:solidFill>
                <a:srgbClr val="F2524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D2A0CEA4-4A80-4B2C-B9FE-7AA83EAADC0C}"/>
                </a:ext>
              </a:extLst>
            </p:cNvPr>
            <p:cNvSpPr/>
            <p:nvPr/>
          </p:nvSpPr>
          <p:spPr>
            <a:xfrm>
              <a:off x="4843526" y="3705353"/>
              <a:ext cx="155448" cy="155448"/>
            </a:xfrm>
            <a:prstGeom prst="ellipse">
              <a:avLst/>
            </a:prstGeom>
            <a:noFill/>
            <a:ln w="381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74A63A39-5EE9-4BBE-B7B8-1A40CF902BD5}"/>
                </a:ext>
              </a:extLst>
            </p:cNvPr>
            <p:cNvSpPr/>
            <p:nvPr/>
          </p:nvSpPr>
          <p:spPr>
            <a:xfrm>
              <a:off x="4843526" y="3922777"/>
              <a:ext cx="155448" cy="155448"/>
            </a:xfrm>
            <a:prstGeom prst="ellipse">
              <a:avLst/>
            </a:prstGeom>
            <a:noFill/>
            <a:ln w="381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111A4D37-C17D-4030-AC0A-F2A9B48AA2F5}"/>
                </a:ext>
              </a:extLst>
            </p:cNvPr>
            <p:cNvSpPr/>
            <p:nvPr/>
          </p:nvSpPr>
          <p:spPr>
            <a:xfrm>
              <a:off x="4425950" y="3144774"/>
              <a:ext cx="155448" cy="155448"/>
            </a:xfrm>
            <a:prstGeom prst="ellipse">
              <a:avLst/>
            </a:prstGeom>
            <a:noFill/>
            <a:ln w="381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4803A9B9-DFDF-4EFE-A95E-89723F218B0F}"/>
                </a:ext>
              </a:extLst>
            </p:cNvPr>
            <p:cNvSpPr/>
            <p:nvPr/>
          </p:nvSpPr>
          <p:spPr>
            <a:xfrm>
              <a:off x="4408424" y="3362198"/>
              <a:ext cx="190500" cy="1905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1F1D7B15-0549-4453-B33B-6E0A90DE8126}"/>
                </a:ext>
              </a:extLst>
            </p:cNvPr>
            <p:cNvSpPr/>
            <p:nvPr/>
          </p:nvSpPr>
          <p:spPr>
            <a:xfrm>
              <a:off x="4408424" y="3616198"/>
              <a:ext cx="190500" cy="19050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F8062705-3B1C-43A5-82F5-6ABD3DA38D14}"/>
              </a:ext>
            </a:extLst>
          </p:cNvPr>
          <p:cNvSpPr txBox="1"/>
          <p:nvPr/>
        </p:nvSpPr>
        <p:spPr>
          <a:xfrm>
            <a:off x="1177441" y="998607"/>
            <a:ext cx="54097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w Cen MT" panose="020B0602020104020603" pitchFamily="34" charset="0"/>
                <a:ea typeface="Tahoma" panose="020B0604030504040204" pitchFamily="34" charset="0"/>
                <a:cs typeface="Arial" panose="020B0604020202020204" pitchFamily="34" charset="0"/>
              </a:rPr>
              <a:t>3D-Printed model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DEF4469-BDAC-4144-B1A4-E8BAD6D645FB}"/>
              </a:ext>
            </a:extLst>
          </p:cNvPr>
          <p:cNvSpPr txBox="1"/>
          <p:nvPr/>
        </p:nvSpPr>
        <p:spPr>
          <a:xfrm>
            <a:off x="1177442" y="1602085"/>
            <a:ext cx="78731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Tw Cen MT" panose="020B0602020104020603" pitchFamily="34" charset="0"/>
                <a:ea typeface="Tahoma" panose="020B0604030504040204" pitchFamily="34" charset="0"/>
                <a:cs typeface="Arial" panose="020B0604020202020204" pitchFamily="34" charset="0"/>
              </a:rPr>
              <a:t>The exoskeleton device is printed using polylactic acid  and thermoplastic polyurethane material 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64283AFA-7388-4CA4-9F08-8AD4CFA661FA}"/>
              </a:ext>
            </a:extLst>
          </p:cNvPr>
          <p:cNvSpPr/>
          <p:nvPr/>
        </p:nvSpPr>
        <p:spPr>
          <a:xfrm>
            <a:off x="2934777" y="5659006"/>
            <a:ext cx="3185036" cy="42545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25245"/>
              </a:gs>
              <a:gs pos="100000">
                <a:srgbClr val="273445"/>
              </a:gs>
            </a:gsLst>
            <a:lin ang="2700000" scaled="1"/>
          </a:gradFill>
          <a:ln w="19050">
            <a:solidFill>
              <a:srgbClr val="F2524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4779744-8118-4D43-AA07-4F9C459A3F0F}"/>
              </a:ext>
            </a:extLst>
          </p:cNvPr>
          <p:cNvSpPr txBox="1"/>
          <p:nvPr/>
        </p:nvSpPr>
        <p:spPr>
          <a:xfrm>
            <a:off x="2989728" y="5717842"/>
            <a:ext cx="29395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Tw Cen MT" panose="020B0602020104020603" pitchFamily="34" charset="0"/>
                <a:ea typeface="Tahoma" panose="020B0604030504040204" pitchFamily="34" charset="0"/>
                <a:cs typeface="Arial" panose="020B0604020202020204" pitchFamily="34" charset="0"/>
              </a:rPr>
              <a:t>SLT Files on 3D print board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9CBB285-0246-40F8-9506-03AB4C4BF2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7627" y="2429022"/>
            <a:ext cx="6284403" cy="3056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475941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3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C85F4C6-764C-4D86-BF37-4DE8C41457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6994" y="1921907"/>
            <a:ext cx="7740588" cy="417266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F1F2182-3ABD-459D-892F-64A156DB43E9}"/>
              </a:ext>
            </a:extLst>
          </p:cNvPr>
          <p:cNvSpPr txBox="1"/>
          <p:nvPr/>
        </p:nvSpPr>
        <p:spPr>
          <a:xfrm>
            <a:off x="1177441" y="998607"/>
            <a:ext cx="78156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w Cen MT" panose="020B0602020104020603" pitchFamily="34" charset="0"/>
                <a:ea typeface="Tahoma" panose="020B0604030504040204" pitchFamily="34" charset="0"/>
                <a:cs typeface="Arial" panose="020B0604020202020204" pitchFamily="34" charset="0"/>
              </a:rPr>
              <a:t>Exoskeleton Model Assembled</a:t>
            </a:r>
          </a:p>
        </p:txBody>
      </p:sp>
    </p:spTree>
    <p:extLst>
      <p:ext uri="{BB962C8B-B14F-4D97-AF65-F5344CB8AC3E}">
        <p14:creationId xmlns:p14="http://schemas.microsoft.com/office/powerpoint/2010/main" val="1491615689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6E624949-DA0D-477F-9956-E5F69DCB8A25}"/>
              </a:ext>
            </a:extLst>
          </p:cNvPr>
          <p:cNvSpPr txBox="1"/>
          <p:nvPr/>
        </p:nvSpPr>
        <p:spPr>
          <a:xfrm>
            <a:off x="999888" y="886755"/>
            <a:ext cx="95112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w Cen MT" panose="020B0602020104020603" pitchFamily="34" charset="0"/>
                <a:ea typeface="Tahoma" panose="020B0604030504040204" pitchFamily="34" charset="0"/>
                <a:cs typeface="Arial" panose="020B0604020202020204" pitchFamily="34" charset="0"/>
              </a:rPr>
              <a:t>Exoskeleton Model Assembled (Top View)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94D6CAD-B1BD-4812-8467-22A3CEEB619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757" b="12931"/>
          <a:stretch/>
        </p:blipFill>
        <p:spPr>
          <a:xfrm>
            <a:off x="2065538" y="1822942"/>
            <a:ext cx="7779798" cy="4219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8589623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B5B9F5A0-1552-4360-9982-3E34A7B4CD8F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</a14:imgLayer>
                </a14:imgProps>
              </a:ext>
            </a:extLst>
          </a:blip>
          <a:srcRect l="23965" r="23965"/>
          <a:stretch/>
        </p:blipFill>
        <p:spPr>
          <a:effectLst>
            <a:softEdge rad="635000"/>
          </a:effec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C2E3DC5-C4CE-4D39-9970-E85F4F3423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23834" y="1605725"/>
            <a:ext cx="6712299" cy="422866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DFB2E8E-56BB-4CD3-BF29-2755A86D070B}"/>
              </a:ext>
            </a:extLst>
          </p:cNvPr>
          <p:cNvSpPr txBox="1"/>
          <p:nvPr/>
        </p:nvSpPr>
        <p:spPr>
          <a:xfrm>
            <a:off x="1407051" y="906778"/>
            <a:ext cx="48073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w Cen MT" panose="020B0602020104020603" pitchFamily="34" charset="0"/>
                <a:ea typeface="Tahoma" panose="020B0604030504040204" pitchFamily="34" charset="0"/>
                <a:cs typeface="Arial" panose="020B0604020202020204" pitchFamily="34" charset="0"/>
              </a:rPr>
              <a:t>Graphical User Interface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9B0CBB3-6D11-4D34-8E4A-E148F15D687E}"/>
              </a:ext>
            </a:extLst>
          </p:cNvPr>
          <p:cNvGrpSpPr/>
          <p:nvPr/>
        </p:nvGrpSpPr>
        <p:grpSpPr>
          <a:xfrm>
            <a:off x="8729389" y="2633102"/>
            <a:ext cx="2024549" cy="1142276"/>
            <a:chOff x="2183876" y="4158176"/>
            <a:chExt cx="1838777" cy="880846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AD2FAB59-C27C-41F3-88B3-AECCBCCF99F7}"/>
                </a:ext>
              </a:extLst>
            </p:cNvPr>
            <p:cNvGrpSpPr/>
            <p:nvPr/>
          </p:nvGrpSpPr>
          <p:grpSpPr>
            <a:xfrm>
              <a:off x="2183877" y="4228110"/>
              <a:ext cx="1838776" cy="810912"/>
              <a:chOff x="2273069" y="3077762"/>
              <a:chExt cx="1838776" cy="810912"/>
            </a:xfrm>
            <a:effectLst>
              <a:outerShdw blurRad="76200" dist="38100" dir="2700000" algn="tl" rotWithShape="0">
                <a:prstClr val="black">
                  <a:alpha val="12000"/>
                </a:prstClr>
              </a:outerShdw>
            </a:effectLst>
          </p:grpSpPr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A78C4BD1-6D22-4743-979D-EB7BC8FF76C8}"/>
                  </a:ext>
                </a:extLst>
              </p:cNvPr>
              <p:cNvSpPr/>
              <p:nvPr/>
            </p:nvSpPr>
            <p:spPr>
              <a:xfrm>
                <a:off x="2273069" y="3077762"/>
                <a:ext cx="1838776" cy="81091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1AA5FA30-4D3A-459F-A89D-BAEE0E3CDB6C}"/>
                  </a:ext>
                </a:extLst>
              </p:cNvPr>
              <p:cNvSpPr/>
              <p:nvPr/>
            </p:nvSpPr>
            <p:spPr>
              <a:xfrm>
                <a:off x="3644389" y="3320944"/>
                <a:ext cx="430464" cy="372676"/>
              </a:xfrm>
              <a:custGeom>
                <a:avLst/>
                <a:gdLst>
                  <a:gd name="connsiteX0" fmla="*/ 464458 w 600767"/>
                  <a:gd name="connsiteY0" fmla="*/ 0 h 520116"/>
                  <a:gd name="connsiteX1" fmla="*/ 558063 w 600767"/>
                  <a:gd name="connsiteY1" fmla="*/ 9436 h 520116"/>
                  <a:gd name="connsiteX2" fmla="*/ 600767 w 600767"/>
                  <a:gd name="connsiteY2" fmla="*/ 22693 h 520116"/>
                  <a:gd name="connsiteX3" fmla="*/ 600767 w 600767"/>
                  <a:gd name="connsiteY3" fmla="*/ 520116 h 520116"/>
                  <a:gd name="connsiteX4" fmla="*/ 5611 w 600767"/>
                  <a:gd name="connsiteY4" fmla="*/ 520116 h 520116"/>
                  <a:gd name="connsiteX5" fmla="*/ 0 w 600767"/>
                  <a:gd name="connsiteY5" fmla="*/ 464458 h 520116"/>
                  <a:gd name="connsiteX6" fmla="*/ 464458 w 600767"/>
                  <a:gd name="connsiteY6" fmla="*/ 0 h 5201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00767" h="520116">
                    <a:moveTo>
                      <a:pt x="464458" y="0"/>
                    </a:moveTo>
                    <a:cubicBezTo>
                      <a:pt x="496522" y="0"/>
                      <a:pt x="527828" y="3249"/>
                      <a:pt x="558063" y="9436"/>
                    </a:cubicBezTo>
                    <a:lnTo>
                      <a:pt x="600767" y="22693"/>
                    </a:lnTo>
                    <a:lnTo>
                      <a:pt x="600767" y="520116"/>
                    </a:lnTo>
                    <a:lnTo>
                      <a:pt x="5611" y="520116"/>
                    </a:lnTo>
                    <a:lnTo>
                      <a:pt x="0" y="464458"/>
                    </a:lnTo>
                    <a:cubicBezTo>
                      <a:pt x="0" y="207945"/>
                      <a:pt x="207945" y="0"/>
                      <a:pt x="464458" y="0"/>
                    </a:cubicBezTo>
                    <a:close/>
                  </a:path>
                </a:pathLst>
              </a:custGeom>
              <a:solidFill>
                <a:srgbClr val="F2524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A3DD9F52-C2DD-4C85-8C7D-939F921D13E5}"/>
                </a:ext>
              </a:extLst>
            </p:cNvPr>
            <p:cNvSpPr txBox="1"/>
            <p:nvPr/>
          </p:nvSpPr>
          <p:spPr>
            <a:xfrm>
              <a:off x="3599075" y="4468025"/>
              <a:ext cx="40551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1</a:t>
              </a:r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6F9DCCEE-AE33-4C07-9402-8C059139833C}"/>
                </a:ext>
              </a:extLst>
            </p:cNvPr>
            <p:cNvGrpSpPr/>
            <p:nvPr/>
          </p:nvGrpSpPr>
          <p:grpSpPr>
            <a:xfrm>
              <a:off x="2183876" y="4158176"/>
              <a:ext cx="1654285" cy="860469"/>
              <a:chOff x="1525247" y="3580748"/>
              <a:chExt cx="1654285" cy="860469"/>
            </a:xfrm>
          </p:grpSpPr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D69E3F39-1AA6-440B-A368-D85D189A893E}"/>
                  </a:ext>
                </a:extLst>
              </p:cNvPr>
              <p:cNvSpPr txBox="1"/>
              <p:nvPr/>
            </p:nvSpPr>
            <p:spPr>
              <a:xfrm>
                <a:off x="1534714" y="3840474"/>
                <a:ext cx="1390489" cy="6007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Tw Cen MT" panose="020B0602020104020603" pitchFamily="34" charset="0"/>
                    <a:ea typeface="Tahoma" panose="020B0604030504040204" pitchFamily="34" charset="0"/>
                    <a:cs typeface="Arial" panose="020B0604020202020204" pitchFamily="34" charset="0"/>
                  </a:rPr>
                  <a:t>Easy-to-Use Application to control the device</a:t>
                </a: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4AA4D3BF-ED28-46D4-8A39-A471E60E00C8}"/>
                  </a:ext>
                </a:extLst>
              </p:cNvPr>
              <p:cNvSpPr txBox="1"/>
              <p:nvPr/>
            </p:nvSpPr>
            <p:spPr>
              <a:xfrm>
                <a:off x="1525247" y="3580748"/>
                <a:ext cx="1654285" cy="3146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>
                    <a:solidFill>
                      <a:srgbClr val="F25245"/>
                    </a:solidFill>
                    <a:latin typeface="Tw Cen MT" panose="020B0602020104020603" pitchFamily="34" charset="0"/>
                    <a:ea typeface="Tahoma" panose="020B0604030504040204" pitchFamily="34" charset="0"/>
                    <a:cs typeface="Arial" panose="020B0604020202020204" pitchFamily="34" charset="0"/>
                  </a:rPr>
                  <a:t>Desktop App</a:t>
                </a:r>
              </a:p>
            </p:txBody>
          </p:sp>
        </p:grp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B209543-EBEE-46BC-AB44-614C0B14FD4C}"/>
              </a:ext>
            </a:extLst>
          </p:cNvPr>
          <p:cNvGrpSpPr/>
          <p:nvPr/>
        </p:nvGrpSpPr>
        <p:grpSpPr>
          <a:xfrm>
            <a:off x="8739812" y="3989532"/>
            <a:ext cx="2251699" cy="1213105"/>
            <a:chOff x="2183877" y="4228110"/>
            <a:chExt cx="2034507" cy="783364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214EB728-2606-4423-8230-EA7E6FEF9CB9}"/>
                </a:ext>
              </a:extLst>
            </p:cNvPr>
            <p:cNvGrpSpPr/>
            <p:nvPr/>
          </p:nvGrpSpPr>
          <p:grpSpPr>
            <a:xfrm>
              <a:off x="2183877" y="4228110"/>
              <a:ext cx="1801784" cy="615858"/>
              <a:chOff x="2273069" y="3077762"/>
              <a:chExt cx="1801784" cy="615858"/>
            </a:xfrm>
            <a:effectLst>
              <a:outerShdw blurRad="76200" dist="38100" dir="2700000" algn="tl" rotWithShape="0">
                <a:prstClr val="black">
                  <a:alpha val="12000"/>
                </a:prstClr>
              </a:outerShdw>
            </a:effectLst>
          </p:grpSpPr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9B1DDD77-5A0E-4876-99E4-E77197C97A56}"/>
                  </a:ext>
                </a:extLst>
              </p:cNvPr>
              <p:cNvSpPr/>
              <p:nvPr/>
            </p:nvSpPr>
            <p:spPr>
              <a:xfrm>
                <a:off x="2273069" y="3077762"/>
                <a:ext cx="1801784" cy="61585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E4686FDB-3D0C-4F7F-9729-E6FDC1F6E079}"/>
                  </a:ext>
                </a:extLst>
              </p:cNvPr>
              <p:cNvSpPr/>
              <p:nvPr/>
            </p:nvSpPr>
            <p:spPr>
              <a:xfrm>
                <a:off x="3644389" y="3320944"/>
                <a:ext cx="430464" cy="372676"/>
              </a:xfrm>
              <a:custGeom>
                <a:avLst/>
                <a:gdLst>
                  <a:gd name="connsiteX0" fmla="*/ 464458 w 600767"/>
                  <a:gd name="connsiteY0" fmla="*/ 0 h 520116"/>
                  <a:gd name="connsiteX1" fmla="*/ 558063 w 600767"/>
                  <a:gd name="connsiteY1" fmla="*/ 9436 h 520116"/>
                  <a:gd name="connsiteX2" fmla="*/ 600767 w 600767"/>
                  <a:gd name="connsiteY2" fmla="*/ 22693 h 520116"/>
                  <a:gd name="connsiteX3" fmla="*/ 600767 w 600767"/>
                  <a:gd name="connsiteY3" fmla="*/ 520116 h 520116"/>
                  <a:gd name="connsiteX4" fmla="*/ 5611 w 600767"/>
                  <a:gd name="connsiteY4" fmla="*/ 520116 h 520116"/>
                  <a:gd name="connsiteX5" fmla="*/ 0 w 600767"/>
                  <a:gd name="connsiteY5" fmla="*/ 464458 h 520116"/>
                  <a:gd name="connsiteX6" fmla="*/ 464458 w 600767"/>
                  <a:gd name="connsiteY6" fmla="*/ 0 h 5201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00767" h="520116">
                    <a:moveTo>
                      <a:pt x="464458" y="0"/>
                    </a:moveTo>
                    <a:cubicBezTo>
                      <a:pt x="496522" y="0"/>
                      <a:pt x="527828" y="3249"/>
                      <a:pt x="558063" y="9436"/>
                    </a:cubicBezTo>
                    <a:lnTo>
                      <a:pt x="600767" y="22693"/>
                    </a:lnTo>
                    <a:lnTo>
                      <a:pt x="600767" y="520116"/>
                    </a:lnTo>
                    <a:lnTo>
                      <a:pt x="5611" y="520116"/>
                    </a:lnTo>
                    <a:lnTo>
                      <a:pt x="0" y="464458"/>
                    </a:lnTo>
                    <a:cubicBezTo>
                      <a:pt x="0" y="207945"/>
                      <a:pt x="207945" y="0"/>
                      <a:pt x="464458" y="0"/>
                    </a:cubicBezTo>
                    <a:close/>
                  </a:path>
                </a:pathLst>
              </a:custGeom>
              <a:solidFill>
                <a:srgbClr val="FFA95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48427A6B-2456-4551-AEA1-542AD47A0D71}"/>
                </a:ext>
              </a:extLst>
            </p:cNvPr>
            <p:cNvSpPr txBox="1"/>
            <p:nvPr/>
          </p:nvSpPr>
          <p:spPr>
            <a:xfrm>
              <a:off x="3599075" y="4468026"/>
              <a:ext cx="40551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2</a:t>
              </a:r>
            </a:p>
          </p:txBody>
        </p: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B7467711-9FCE-4B2E-BCF8-0BD72E98AE3D}"/>
                </a:ext>
              </a:extLst>
            </p:cNvPr>
            <p:cNvGrpSpPr/>
            <p:nvPr/>
          </p:nvGrpSpPr>
          <p:grpSpPr>
            <a:xfrm>
              <a:off x="2183877" y="4236061"/>
              <a:ext cx="2034507" cy="775413"/>
              <a:chOff x="1525248" y="3658633"/>
              <a:chExt cx="2034507" cy="775413"/>
            </a:xfrm>
          </p:grpSpPr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1D20071B-CC4C-427E-BF81-54E856209690}"/>
                  </a:ext>
                </a:extLst>
              </p:cNvPr>
              <p:cNvSpPr txBox="1"/>
              <p:nvPr/>
            </p:nvSpPr>
            <p:spPr>
              <a:xfrm>
                <a:off x="1525248" y="3879554"/>
                <a:ext cx="1390489" cy="5544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Tw Cen MT" panose="020B0602020104020603" pitchFamily="34" charset="0"/>
                    <a:ea typeface="Tahoma" panose="020B0604030504040204" pitchFamily="34" charset="0"/>
                    <a:cs typeface="Arial" panose="020B0604020202020204" pitchFamily="34" charset="0"/>
                  </a:rPr>
                  <a:t>Cab train hand in auto and customized modes</a:t>
                </a: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ABC3D9ED-983B-4CA2-B892-FFD7675C1B41}"/>
                  </a:ext>
                </a:extLst>
              </p:cNvPr>
              <p:cNvSpPr txBox="1"/>
              <p:nvPr/>
            </p:nvSpPr>
            <p:spPr>
              <a:xfrm>
                <a:off x="1525249" y="3658633"/>
                <a:ext cx="2034506" cy="2376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>
                    <a:solidFill>
                      <a:srgbClr val="FFA956"/>
                    </a:solidFill>
                    <a:latin typeface="Tw Cen MT" panose="020B0602020104020603" pitchFamily="34" charset="0"/>
                    <a:ea typeface="Tahoma" panose="020B0604030504040204" pitchFamily="34" charset="0"/>
                    <a:cs typeface="Arial" panose="020B0604020202020204" pitchFamily="34" charset="0"/>
                  </a:rPr>
                  <a:t>Auto and Manual Training 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9726148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w Cen MT">
      <a:majorFont>
        <a:latin typeface="Tw Cen MT" panose="020B0602020104020603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3628</TotalTime>
  <Words>546</Words>
  <Application>Microsoft Office PowerPoint</Application>
  <PresentationFormat>Widescreen</PresentationFormat>
  <Paragraphs>108</Paragraphs>
  <Slides>19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Arial</vt:lpstr>
      <vt:lpstr>Arial Narrow</vt:lpstr>
      <vt:lpstr>Montserrat ExtraBold</vt:lpstr>
      <vt:lpstr>proxima nova</vt:lpstr>
      <vt:lpstr>Times New Roman</vt:lpstr>
      <vt:lpstr>Tw Cen MT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Nahid Ahmed</dc:creator>
  <cp:lastModifiedBy>Ahmad Bilal</cp:lastModifiedBy>
  <cp:revision>158</cp:revision>
  <dcterms:created xsi:type="dcterms:W3CDTF">2019-09-26T18:34:37Z</dcterms:created>
  <dcterms:modified xsi:type="dcterms:W3CDTF">2021-05-31T19:05:13Z</dcterms:modified>
</cp:coreProperties>
</file>